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8" r:id="rId19"/>
    <p:sldId id="279" r:id="rId20"/>
    <p:sldId id="280" r:id="rId21"/>
    <p:sldId id="273" r:id="rId22"/>
    <p:sldId id="274" r:id="rId23"/>
    <p:sldId id="275" r:id="rId24"/>
    <p:sldId id="276" r:id="rId25"/>
    <p:sldId id="277" r:id="rId26"/>
  </p:sldIdLst>
  <p:sldSz cx="13004800" cy="9753600"/>
  <p:notesSz cx="6858000" cy="9144000"/>
  <p:defaultTextStyle>
    <a:lvl1pPr algn="ctr" defTabSz="584200">
      <a:defRPr sz="4000">
        <a:solidFill>
          <a:srgbClr val="625B48"/>
        </a:solidFill>
        <a:latin typeface="+mn-lt"/>
        <a:ea typeface="+mn-ea"/>
        <a:cs typeface="+mn-cs"/>
        <a:sym typeface="Baskerville"/>
      </a:defRPr>
    </a:lvl1pPr>
    <a:lvl2pPr indent="228600" algn="ctr" defTabSz="584200">
      <a:defRPr sz="4000">
        <a:solidFill>
          <a:srgbClr val="625B48"/>
        </a:solidFill>
        <a:latin typeface="+mn-lt"/>
        <a:ea typeface="+mn-ea"/>
        <a:cs typeface="+mn-cs"/>
        <a:sym typeface="Baskerville"/>
      </a:defRPr>
    </a:lvl2pPr>
    <a:lvl3pPr indent="457200" algn="ctr" defTabSz="584200">
      <a:defRPr sz="4000">
        <a:solidFill>
          <a:srgbClr val="625B48"/>
        </a:solidFill>
        <a:latin typeface="+mn-lt"/>
        <a:ea typeface="+mn-ea"/>
        <a:cs typeface="+mn-cs"/>
        <a:sym typeface="Baskerville"/>
      </a:defRPr>
    </a:lvl3pPr>
    <a:lvl4pPr indent="685800" algn="ctr" defTabSz="584200">
      <a:defRPr sz="4000">
        <a:solidFill>
          <a:srgbClr val="625B48"/>
        </a:solidFill>
        <a:latin typeface="+mn-lt"/>
        <a:ea typeface="+mn-ea"/>
        <a:cs typeface="+mn-cs"/>
        <a:sym typeface="Baskerville"/>
      </a:defRPr>
    </a:lvl4pPr>
    <a:lvl5pPr indent="914400" algn="ctr" defTabSz="584200">
      <a:defRPr sz="4000">
        <a:solidFill>
          <a:srgbClr val="625B48"/>
        </a:solidFill>
        <a:latin typeface="+mn-lt"/>
        <a:ea typeface="+mn-ea"/>
        <a:cs typeface="+mn-cs"/>
        <a:sym typeface="Baskerville"/>
      </a:defRPr>
    </a:lvl5pPr>
    <a:lvl6pPr indent="1143000" algn="ctr" defTabSz="584200">
      <a:defRPr sz="4000">
        <a:solidFill>
          <a:srgbClr val="625B48"/>
        </a:solidFill>
        <a:latin typeface="+mn-lt"/>
        <a:ea typeface="+mn-ea"/>
        <a:cs typeface="+mn-cs"/>
        <a:sym typeface="Baskerville"/>
      </a:defRPr>
    </a:lvl6pPr>
    <a:lvl7pPr indent="1371600" algn="ctr" defTabSz="584200">
      <a:defRPr sz="4000">
        <a:solidFill>
          <a:srgbClr val="625B48"/>
        </a:solidFill>
        <a:latin typeface="+mn-lt"/>
        <a:ea typeface="+mn-ea"/>
        <a:cs typeface="+mn-cs"/>
        <a:sym typeface="Baskerville"/>
      </a:defRPr>
    </a:lvl7pPr>
    <a:lvl8pPr indent="1600200" algn="ctr" defTabSz="584200">
      <a:defRPr sz="4000">
        <a:solidFill>
          <a:srgbClr val="625B48"/>
        </a:solidFill>
        <a:latin typeface="+mn-lt"/>
        <a:ea typeface="+mn-ea"/>
        <a:cs typeface="+mn-cs"/>
        <a:sym typeface="Baskerville"/>
      </a:defRPr>
    </a:lvl8pPr>
    <a:lvl9pPr indent="1828800" algn="ctr" defTabSz="584200">
      <a:defRPr sz="4000">
        <a:solidFill>
          <a:srgbClr val="625B48"/>
        </a:solidFill>
        <a:latin typeface="+mn-lt"/>
        <a:ea typeface="+mn-ea"/>
        <a:cs typeface="+mn-cs"/>
        <a:sym typeface="Baskervill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/>
      <a:tcStyle>
        <a:tcBdr/>
        <a:fill>
          <a:solidFill>
            <a:srgbClr val="E7D4AC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353528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353528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wholeTbl>
    <a:band2H>
      <a:tcTxStyle/>
      <a:tcStyle>
        <a:tcBdr/>
        <a:fill>
          <a:solidFill>
            <a:srgbClr val="E3D3A5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F6F6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5CEA8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03C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2B78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B8173"/>
              </a:solidFill>
              <a:prstDash val="solid"/>
              <a:miter lim="400000"/>
            </a:ln>
          </a:left>
          <a:right>
            <a:ln w="12700" cap="flat">
              <a:solidFill>
                <a:srgbClr val="8B817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B3A1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86E5F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CAAA5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7AF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solidFill>
                <a:srgbClr val="82828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/>
      <a:tcStyle>
        <a:tcBdr/>
        <a:fill>
          <a:solidFill>
            <a:srgbClr val="DED4B6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CDBE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20000"/>
            </a:srgbClr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28" y="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Лист3!$A$2</c:f>
              <c:strCache>
                <c:ptCount val="1"/>
                <c:pt idx="0">
                  <c:v>Угоры</c:v>
                </c:pt>
              </c:strCache>
            </c:strRef>
          </c:tx>
          <c:invertIfNegative val="0"/>
          <c:cat>
            <c:strRef>
              <c:f>Лист3!$B$1:$K$1</c:f>
              <c:strCache>
                <c:ptCount val="10"/>
                <c:pt idx="0">
                  <c:v>холодильник/морозильная камера</c:v>
                </c:pt>
                <c:pt idx="1">
                  <c:v>плита электрическая или газовая</c:v>
                </c:pt>
                <c:pt idx="2">
                  <c:v>стиральная машина</c:v>
                </c:pt>
                <c:pt idx="3">
                  <c:v>посудомоечная машина</c:v>
                </c:pt>
                <c:pt idx="4">
                  <c:v>водонагреватель</c:v>
                </c:pt>
                <c:pt idx="5">
                  <c:v>электрические и газовые отопительные приборы</c:v>
                </c:pt>
                <c:pt idx="6">
                  <c:v>печь</c:v>
                </c:pt>
                <c:pt idx="7">
                  <c:v>туалет в доме</c:v>
                </c:pt>
                <c:pt idx="8">
                  <c:v>душ</c:v>
                </c:pt>
                <c:pt idx="9">
                  <c:v>ванная</c:v>
                </c:pt>
              </c:strCache>
            </c:strRef>
          </c:cat>
          <c:val>
            <c:numRef>
              <c:f>Лист3!$B$2:$K$2</c:f>
              <c:numCache>
                <c:formatCode>0.00%</c:formatCode>
                <c:ptCount val="10"/>
                <c:pt idx="0">
                  <c:v>1</c:v>
                </c:pt>
                <c:pt idx="1">
                  <c:v>0.96969696969696972</c:v>
                </c:pt>
                <c:pt idx="2">
                  <c:v>0.96969696969696972</c:v>
                </c:pt>
                <c:pt idx="3">
                  <c:v>0</c:v>
                </c:pt>
                <c:pt idx="4">
                  <c:v>0.42424242424242425</c:v>
                </c:pt>
                <c:pt idx="5">
                  <c:v>0.18181818181818182</c:v>
                </c:pt>
                <c:pt idx="6">
                  <c:v>0.96969696969696972</c:v>
                </c:pt>
                <c:pt idx="7">
                  <c:v>0.45454545454545453</c:v>
                </c:pt>
                <c:pt idx="8">
                  <c:v>0.12121212121212122</c:v>
                </c:pt>
                <c:pt idx="9">
                  <c:v>0.12121212121212122</c:v>
                </c:pt>
              </c:numCache>
            </c:numRef>
          </c:val>
        </c:ser>
        <c:ser>
          <c:idx val="1"/>
          <c:order val="1"/>
          <c:tx>
            <c:strRef>
              <c:f>Лист3!$A$3</c:f>
              <c:strCache>
                <c:ptCount val="1"/>
                <c:pt idx="0">
                  <c:v>Коксовый</c:v>
                </c:pt>
              </c:strCache>
            </c:strRef>
          </c:tx>
          <c:invertIfNegative val="0"/>
          <c:cat>
            <c:strRef>
              <c:f>Лист3!$B$1:$K$1</c:f>
              <c:strCache>
                <c:ptCount val="10"/>
                <c:pt idx="0">
                  <c:v>холодильник/морозильная камера</c:v>
                </c:pt>
                <c:pt idx="1">
                  <c:v>плита электрическая или газовая</c:v>
                </c:pt>
                <c:pt idx="2">
                  <c:v>стиральная машина</c:v>
                </c:pt>
                <c:pt idx="3">
                  <c:v>посудомоечная машина</c:v>
                </c:pt>
                <c:pt idx="4">
                  <c:v>водонагреватель</c:v>
                </c:pt>
                <c:pt idx="5">
                  <c:v>электрические и газовые отопительные приборы</c:v>
                </c:pt>
                <c:pt idx="6">
                  <c:v>печь</c:v>
                </c:pt>
                <c:pt idx="7">
                  <c:v>туалет в доме</c:v>
                </c:pt>
                <c:pt idx="8">
                  <c:v>душ</c:v>
                </c:pt>
                <c:pt idx="9">
                  <c:v>ванная</c:v>
                </c:pt>
              </c:strCache>
            </c:strRef>
          </c:cat>
          <c:val>
            <c:numRef>
              <c:f>Лист3!$B$3:$K$3</c:f>
              <c:numCache>
                <c:formatCode>0.00%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5.4545454545454543E-2</c:v>
                </c:pt>
                <c:pt idx="4">
                  <c:v>0.69090909090909092</c:v>
                </c:pt>
                <c:pt idx="5">
                  <c:v>0.58181818181818179</c:v>
                </c:pt>
                <c:pt idx="6">
                  <c:v>0.72727272727272729</c:v>
                </c:pt>
                <c:pt idx="7">
                  <c:v>0.61818181818181817</c:v>
                </c:pt>
                <c:pt idx="8">
                  <c:v>0.70909090909090911</c:v>
                </c:pt>
                <c:pt idx="9">
                  <c:v>0.72727272727272729</c:v>
                </c:pt>
              </c:numCache>
            </c:numRef>
          </c:val>
        </c:ser>
        <c:ser>
          <c:idx val="2"/>
          <c:order val="2"/>
          <c:tx>
            <c:strRef>
              <c:f>Лист3!$A$4</c:f>
              <c:strCache>
                <c:ptCount val="1"/>
                <c:pt idx="0">
                  <c:v>Середкино</c:v>
                </c:pt>
              </c:strCache>
            </c:strRef>
          </c:tx>
          <c:invertIfNegative val="0"/>
          <c:cat>
            <c:strRef>
              <c:f>Лист3!$B$1:$K$1</c:f>
              <c:strCache>
                <c:ptCount val="10"/>
                <c:pt idx="0">
                  <c:v>холодильник/морозильная камера</c:v>
                </c:pt>
                <c:pt idx="1">
                  <c:v>плита электрическая или газовая</c:v>
                </c:pt>
                <c:pt idx="2">
                  <c:v>стиральная машина</c:v>
                </c:pt>
                <c:pt idx="3">
                  <c:v>посудомоечная машина</c:v>
                </c:pt>
                <c:pt idx="4">
                  <c:v>водонагреватель</c:v>
                </c:pt>
                <c:pt idx="5">
                  <c:v>электрические и газовые отопительные приборы</c:v>
                </c:pt>
                <c:pt idx="6">
                  <c:v>печь</c:v>
                </c:pt>
                <c:pt idx="7">
                  <c:v>туалет в доме</c:v>
                </c:pt>
                <c:pt idx="8">
                  <c:v>душ</c:v>
                </c:pt>
                <c:pt idx="9">
                  <c:v>ванная</c:v>
                </c:pt>
              </c:strCache>
            </c:strRef>
          </c:cat>
          <c:val>
            <c:numRef>
              <c:f>Лист3!$B$4:$K$4</c:f>
              <c:numCache>
                <c:formatCode>0.00%</c:formatCode>
                <c:ptCount val="10"/>
                <c:pt idx="0">
                  <c:v>1</c:v>
                </c:pt>
                <c:pt idx="1">
                  <c:v>0.96666666666666667</c:v>
                </c:pt>
                <c:pt idx="2">
                  <c:v>0.93333333333333335</c:v>
                </c:pt>
                <c:pt idx="3">
                  <c:v>3.3333333333333333E-2</c:v>
                </c:pt>
                <c:pt idx="4">
                  <c:v>0.26666666666666666</c:v>
                </c:pt>
                <c:pt idx="5">
                  <c:v>0.7</c:v>
                </c:pt>
                <c:pt idx="6">
                  <c:v>0.9</c:v>
                </c:pt>
                <c:pt idx="7">
                  <c:v>0.2</c:v>
                </c:pt>
                <c:pt idx="8">
                  <c:v>0.1</c:v>
                </c:pt>
                <c:pt idx="9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Лист3!$A$5</c:f>
              <c:strCache>
                <c:ptCount val="1"/>
                <c:pt idx="0">
                  <c:v>Данауровка</c:v>
                </c:pt>
              </c:strCache>
            </c:strRef>
          </c:tx>
          <c:invertIfNegative val="0"/>
          <c:cat>
            <c:strRef>
              <c:f>Лист3!$B$1:$K$1</c:f>
              <c:strCache>
                <c:ptCount val="10"/>
                <c:pt idx="0">
                  <c:v>холодильник/морозильная камера</c:v>
                </c:pt>
                <c:pt idx="1">
                  <c:v>плита электрическая или газовая</c:v>
                </c:pt>
                <c:pt idx="2">
                  <c:v>стиральная машина</c:v>
                </c:pt>
                <c:pt idx="3">
                  <c:v>посудомоечная машина</c:v>
                </c:pt>
                <c:pt idx="4">
                  <c:v>водонагреватель</c:v>
                </c:pt>
                <c:pt idx="5">
                  <c:v>электрические и газовые отопительные приборы</c:v>
                </c:pt>
                <c:pt idx="6">
                  <c:v>печь</c:v>
                </c:pt>
                <c:pt idx="7">
                  <c:v>туалет в доме</c:v>
                </c:pt>
                <c:pt idx="8">
                  <c:v>душ</c:v>
                </c:pt>
                <c:pt idx="9">
                  <c:v>ванная</c:v>
                </c:pt>
              </c:strCache>
            </c:strRef>
          </c:cat>
          <c:val>
            <c:numRef>
              <c:f>Лист3!$B$5:$K$5</c:f>
              <c:numCache>
                <c:formatCode>0.00%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0.87096774193548387</c:v>
                </c:pt>
                <c:pt idx="3">
                  <c:v>6.4516129032258063E-2</c:v>
                </c:pt>
                <c:pt idx="4">
                  <c:v>0.35483870967741937</c:v>
                </c:pt>
                <c:pt idx="5">
                  <c:v>0.54838709677419351</c:v>
                </c:pt>
                <c:pt idx="6">
                  <c:v>0.16129032258064516</c:v>
                </c:pt>
                <c:pt idx="7">
                  <c:v>0.54838709677419351</c:v>
                </c:pt>
                <c:pt idx="8">
                  <c:v>0.29032258064516131</c:v>
                </c:pt>
                <c:pt idx="9">
                  <c:v>0.4838709677419355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906624"/>
        <c:axId val="89628672"/>
      </c:barChart>
      <c:catAx>
        <c:axId val="42906624"/>
        <c:scaling>
          <c:orientation val="minMax"/>
        </c:scaling>
        <c:delete val="0"/>
        <c:axPos val="b"/>
        <c:majorTickMark val="out"/>
        <c:minorTickMark val="none"/>
        <c:tickLblPos val="nextTo"/>
        <c:crossAx val="89628672"/>
        <c:crosses val="autoZero"/>
        <c:auto val="1"/>
        <c:lblAlgn val="ctr"/>
        <c:lblOffset val="100"/>
        <c:noMultiLvlLbl val="0"/>
      </c:catAx>
      <c:valAx>
        <c:axId val="89628672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42906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F8F8F8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Лист3!$L$2</c:f>
              <c:strCache>
                <c:ptCount val="1"/>
                <c:pt idx="0">
                  <c:v>Угоры</c:v>
                </c:pt>
              </c:strCache>
            </c:strRef>
          </c:tx>
          <c:invertIfNegative val="0"/>
          <c:cat>
            <c:strRef>
              <c:f>Лист3!$M$1:$U$1</c:f>
              <c:strCache>
                <c:ptCount val="9"/>
                <c:pt idx="0">
                  <c:v>Библиотека</c:v>
                </c:pt>
                <c:pt idx="1">
                  <c:v>Аудиотека</c:v>
                </c:pt>
                <c:pt idx="2">
                  <c:v>Видеотека</c:v>
                </c:pt>
                <c:pt idx="3">
                  <c:v>Наличие фотографий в интерьере</c:v>
                </c:pt>
                <c:pt idx="4">
                  <c:v>Наличие картин в интерьере</c:v>
                </c:pt>
                <c:pt idx="5">
                  <c:v>Наличие календарей, вырезок, плакатов в интерьере</c:v>
                </c:pt>
                <c:pt idx="6">
                  <c:v>Наличие религиозных и этнических предметов культуры</c:v>
                </c:pt>
                <c:pt idx="7">
                  <c:v>Наличие наград и знаков отличия</c:v>
                </c:pt>
                <c:pt idx="8">
                  <c:v>Наличие сувениров, привезенных из других мест</c:v>
                </c:pt>
              </c:strCache>
            </c:strRef>
          </c:cat>
          <c:val>
            <c:numRef>
              <c:f>Лист3!$M$2:$U$2</c:f>
              <c:numCache>
                <c:formatCode>0.00%</c:formatCode>
                <c:ptCount val="9"/>
                <c:pt idx="0">
                  <c:v>0.66666666666666663</c:v>
                </c:pt>
                <c:pt idx="1">
                  <c:v>0.51515151515151514</c:v>
                </c:pt>
                <c:pt idx="2">
                  <c:v>0.60606060606060608</c:v>
                </c:pt>
                <c:pt idx="3">
                  <c:v>0.63636363636363635</c:v>
                </c:pt>
                <c:pt idx="4">
                  <c:v>0.48484848484848486</c:v>
                </c:pt>
                <c:pt idx="5">
                  <c:v>0.5757575757575758</c:v>
                </c:pt>
                <c:pt idx="6">
                  <c:v>0.81818181818181823</c:v>
                </c:pt>
                <c:pt idx="7">
                  <c:v>0.24242424242424243</c:v>
                </c:pt>
                <c:pt idx="8">
                  <c:v>0.42424242424242425</c:v>
                </c:pt>
              </c:numCache>
            </c:numRef>
          </c:val>
        </c:ser>
        <c:ser>
          <c:idx val="1"/>
          <c:order val="1"/>
          <c:tx>
            <c:strRef>
              <c:f>Лист3!$L$3</c:f>
              <c:strCache>
                <c:ptCount val="1"/>
                <c:pt idx="0">
                  <c:v>Коксовый</c:v>
                </c:pt>
              </c:strCache>
            </c:strRef>
          </c:tx>
          <c:invertIfNegative val="0"/>
          <c:cat>
            <c:strRef>
              <c:f>Лист3!$M$1:$U$1</c:f>
              <c:strCache>
                <c:ptCount val="9"/>
                <c:pt idx="0">
                  <c:v>Библиотека</c:v>
                </c:pt>
                <c:pt idx="1">
                  <c:v>Аудиотека</c:v>
                </c:pt>
                <c:pt idx="2">
                  <c:v>Видеотека</c:v>
                </c:pt>
                <c:pt idx="3">
                  <c:v>Наличие фотографий в интерьере</c:v>
                </c:pt>
                <c:pt idx="4">
                  <c:v>Наличие картин в интерьере</c:v>
                </c:pt>
                <c:pt idx="5">
                  <c:v>Наличие календарей, вырезок, плакатов в интерьере</c:v>
                </c:pt>
                <c:pt idx="6">
                  <c:v>Наличие религиозных и этнических предметов культуры</c:v>
                </c:pt>
                <c:pt idx="7">
                  <c:v>Наличие наград и знаков отличия</c:v>
                </c:pt>
                <c:pt idx="8">
                  <c:v>Наличие сувениров, привезенных из других мест</c:v>
                </c:pt>
              </c:strCache>
            </c:strRef>
          </c:cat>
          <c:val>
            <c:numRef>
              <c:f>Лист3!$M$3:$U$3</c:f>
              <c:numCache>
                <c:formatCode>0.00%</c:formatCode>
                <c:ptCount val="9"/>
                <c:pt idx="0">
                  <c:v>0.90909090909090906</c:v>
                </c:pt>
                <c:pt idx="1">
                  <c:v>0.70909090909090911</c:v>
                </c:pt>
                <c:pt idx="2">
                  <c:v>0.92727272727272725</c:v>
                </c:pt>
                <c:pt idx="3">
                  <c:v>0.72727272727272729</c:v>
                </c:pt>
                <c:pt idx="4">
                  <c:v>0.69090909090909092</c:v>
                </c:pt>
                <c:pt idx="5">
                  <c:v>0.50909090909090904</c:v>
                </c:pt>
                <c:pt idx="6">
                  <c:v>0.81818181818181823</c:v>
                </c:pt>
                <c:pt idx="7">
                  <c:v>0.4</c:v>
                </c:pt>
                <c:pt idx="8">
                  <c:v>0.70909090909090911</c:v>
                </c:pt>
              </c:numCache>
            </c:numRef>
          </c:val>
        </c:ser>
        <c:ser>
          <c:idx val="2"/>
          <c:order val="2"/>
          <c:tx>
            <c:strRef>
              <c:f>Лист3!$L$4</c:f>
              <c:strCache>
                <c:ptCount val="1"/>
                <c:pt idx="0">
                  <c:v>Середкино</c:v>
                </c:pt>
              </c:strCache>
            </c:strRef>
          </c:tx>
          <c:invertIfNegative val="0"/>
          <c:cat>
            <c:strRef>
              <c:f>Лист3!$M$1:$U$1</c:f>
              <c:strCache>
                <c:ptCount val="9"/>
                <c:pt idx="0">
                  <c:v>Библиотека</c:v>
                </c:pt>
                <c:pt idx="1">
                  <c:v>Аудиотека</c:v>
                </c:pt>
                <c:pt idx="2">
                  <c:v>Видеотека</c:v>
                </c:pt>
                <c:pt idx="3">
                  <c:v>Наличие фотографий в интерьере</c:v>
                </c:pt>
                <c:pt idx="4">
                  <c:v>Наличие картин в интерьере</c:v>
                </c:pt>
                <c:pt idx="5">
                  <c:v>Наличие календарей, вырезок, плакатов в интерьере</c:v>
                </c:pt>
                <c:pt idx="6">
                  <c:v>Наличие религиозных и этнических предметов культуры</c:v>
                </c:pt>
                <c:pt idx="7">
                  <c:v>Наличие наград и знаков отличия</c:v>
                </c:pt>
                <c:pt idx="8">
                  <c:v>Наличие сувениров, привезенных из других мест</c:v>
                </c:pt>
              </c:strCache>
            </c:strRef>
          </c:cat>
          <c:val>
            <c:numRef>
              <c:f>Лист3!$M$4:$U$4</c:f>
              <c:numCache>
                <c:formatCode>0.00%</c:formatCode>
                <c:ptCount val="9"/>
                <c:pt idx="0">
                  <c:v>0.66666666666666663</c:v>
                </c:pt>
                <c:pt idx="1">
                  <c:v>0.66666666666666663</c:v>
                </c:pt>
                <c:pt idx="2">
                  <c:v>0.7</c:v>
                </c:pt>
                <c:pt idx="3">
                  <c:v>0.5</c:v>
                </c:pt>
                <c:pt idx="4">
                  <c:v>0.73333333333333328</c:v>
                </c:pt>
                <c:pt idx="5">
                  <c:v>0.56666666666666665</c:v>
                </c:pt>
                <c:pt idx="6">
                  <c:v>0.6</c:v>
                </c:pt>
                <c:pt idx="7">
                  <c:v>0.1</c:v>
                </c:pt>
                <c:pt idx="8">
                  <c:v>0.5</c:v>
                </c:pt>
              </c:numCache>
            </c:numRef>
          </c:val>
        </c:ser>
        <c:ser>
          <c:idx val="3"/>
          <c:order val="3"/>
          <c:tx>
            <c:strRef>
              <c:f>Лист3!$L$5</c:f>
              <c:strCache>
                <c:ptCount val="1"/>
                <c:pt idx="0">
                  <c:v>Данауровка</c:v>
                </c:pt>
              </c:strCache>
            </c:strRef>
          </c:tx>
          <c:invertIfNegative val="0"/>
          <c:cat>
            <c:strRef>
              <c:f>Лист3!$M$1:$U$1</c:f>
              <c:strCache>
                <c:ptCount val="9"/>
                <c:pt idx="0">
                  <c:v>Библиотека</c:v>
                </c:pt>
                <c:pt idx="1">
                  <c:v>Аудиотека</c:v>
                </c:pt>
                <c:pt idx="2">
                  <c:v>Видеотека</c:v>
                </c:pt>
                <c:pt idx="3">
                  <c:v>Наличие фотографий в интерьере</c:v>
                </c:pt>
                <c:pt idx="4">
                  <c:v>Наличие картин в интерьере</c:v>
                </c:pt>
                <c:pt idx="5">
                  <c:v>Наличие календарей, вырезок, плакатов в интерьере</c:v>
                </c:pt>
                <c:pt idx="6">
                  <c:v>Наличие религиозных и этнических предметов культуры</c:v>
                </c:pt>
                <c:pt idx="7">
                  <c:v>Наличие наград и знаков отличия</c:v>
                </c:pt>
                <c:pt idx="8">
                  <c:v>Наличие сувениров, привезенных из других мест</c:v>
                </c:pt>
              </c:strCache>
            </c:strRef>
          </c:cat>
          <c:val>
            <c:numRef>
              <c:f>Лист3!$M$5:$U$5</c:f>
              <c:numCache>
                <c:formatCode>0.00%</c:formatCode>
                <c:ptCount val="9"/>
                <c:pt idx="0">
                  <c:v>0.77419354838709675</c:v>
                </c:pt>
                <c:pt idx="1">
                  <c:v>0.58064516129032262</c:v>
                </c:pt>
                <c:pt idx="2">
                  <c:v>0.45161290322580644</c:v>
                </c:pt>
                <c:pt idx="3">
                  <c:v>0.90322580645161288</c:v>
                </c:pt>
                <c:pt idx="4">
                  <c:v>0.67741935483870963</c:v>
                </c:pt>
                <c:pt idx="5">
                  <c:v>0.80645161290322576</c:v>
                </c:pt>
                <c:pt idx="6">
                  <c:v>0.77419354838709675</c:v>
                </c:pt>
                <c:pt idx="7">
                  <c:v>0.38709677419354838</c:v>
                </c:pt>
                <c:pt idx="8">
                  <c:v>0.58064516129032262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0940416"/>
        <c:axId val="88301568"/>
      </c:barChart>
      <c:catAx>
        <c:axId val="50940416"/>
        <c:scaling>
          <c:orientation val="minMax"/>
        </c:scaling>
        <c:delete val="0"/>
        <c:axPos val="b"/>
        <c:majorTickMark val="out"/>
        <c:minorTickMark val="none"/>
        <c:tickLblPos val="nextTo"/>
        <c:crossAx val="88301568"/>
        <c:crosses val="autoZero"/>
        <c:auto val="1"/>
        <c:lblAlgn val="ctr"/>
        <c:lblOffset val="100"/>
        <c:noMultiLvlLbl val="0"/>
      </c:catAx>
      <c:valAx>
        <c:axId val="88301568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crossAx val="509404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F8F8F8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Лист3!$Y$2</c:f>
              <c:strCache>
                <c:ptCount val="1"/>
                <c:pt idx="0">
                  <c:v>Угоры</c:v>
                </c:pt>
              </c:strCache>
            </c:strRef>
          </c:tx>
          <c:invertIfNegative val="0"/>
          <c:cat>
            <c:strRef>
              <c:f>Лист3!$Z$1:$AN$1</c:f>
              <c:strCache>
                <c:ptCount val="15"/>
                <c:pt idx="0">
                  <c:v>Радиоприемник проводной</c:v>
                </c:pt>
                <c:pt idx="1">
                  <c:v>Радиоприемник эфирный</c:v>
                </c:pt>
                <c:pt idx="2">
                  <c:v>Музыкальный центр</c:v>
                </c:pt>
                <c:pt idx="3">
                  <c:v>Проигрыватель виниловых дисков</c:v>
                </c:pt>
                <c:pt idx="4">
                  <c:v>Видеомагнитофон</c:v>
                </c:pt>
                <c:pt idx="5">
                  <c:v>DVD, Blue Ray</c:v>
                </c:pt>
                <c:pt idx="6">
                  <c:v>Стационарный компьютер</c:v>
                </c:pt>
                <c:pt idx="7">
                  <c:v>Мобильный компьютер</c:v>
                </c:pt>
                <c:pt idx="8">
                  <c:v>Стационарный телефон</c:v>
                </c:pt>
                <c:pt idx="9">
                  <c:v>Сотовый телефон, смартфон, КПК</c:v>
                </c:pt>
                <c:pt idx="10">
                  <c:v>Планшетное устройство</c:v>
                </c:pt>
                <c:pt idx="11">
                  <c:v>MP3-проигрыватель</c:v>
                </c:pt>
                <c:pt idx="12">
                  <c:v>Электронная книга</c:v>
                </c:pt>
                <c:pt idx="13">
                  <c:v>Подключение к Интернету (компьютер)</c:v>
                </c:pt>
                <c:pt idx="14">
                  <c:v>Подключение к Интернету (смартфон)</c:v>
                </c:pt>
              </c:strCache>
            </c:strRef>
          </c:cat>
          <c:val>
            <c:numRef>
              <c:f>Лист3!$Z$2:$AN$2</c:f>
              <c:numCache>
                <c:formatCode>0.00%</c:formatCode>
                <c:ptCount val="15"/>
                <c:pt idx="0">
                  <c:v>0.12121212121212122</c:v>
                </c:pt>
                <c:pt idx="1">
                  <c:v>0.42424242424242425</c:v>
                </c:pt>
                <c:pt idx="2">
                  <c:v>0.21212121212121213</c:v>
                </c:pt>
                <c:pt idx="3">
                  <c:v>0.12121212121212122</c:v>
                </c:pt>
                <c:pt idx="4">
                  <c:v>0.36363636363636365</c:v>
                </c:pt>
                <c:pt idx="5">
                  <c:v>0.54545454545454541</c:v>
                </c:pt>
                <c:pt idx="6">
                  <c:v>0.33333333333333331</c:v>
                </c:pt>
                <c:pt idx="7">
                  <c:v>0.24242424242424243</c:v>
                </c:pt>
                <c:pt idx="8">
                  <c:v>0.60606060606060608</c:v>
                </c:pt>
                <c:pt idx="9">
                  <c:v>0.93939393939393945</c:v>
                </c:pt>
                <c:pt idx="10">
                  <c:v>0</c:v>
                </c:pt>
                <c:pt idx="11">
                  <c:v>6.0606060606060608E-2</c:v>
                </c:pt>
                <c:pt idx="12">
                  <c:v>0</c:v>
                </c:pt>
                <c:pt idx="13">
                  <c:v>0.39393939393939398</c:v>
                </c:pt>
                <c:pt idx="14">
                  <c:v>0.15151515151515152</c:v>
                </c:pt>
              </c:numCache>
            </c:numRef>
          </c:val>
        </c:ser>
        <c:ser>
          <c:idx val="1"/>
          <c:order val="1"/>
          <c:tx>
            <c:strRef>
              <c:f>Лист3!$Y$3</c:f>
              <c:strCache>
                <c:ptCount val="1"/>
                <c:pt idx="0">
                  <c:v>Коксовый</c:v>
                </c:pt>
              </c:strCache>
            </c:strRef>
          </c:tx>
          <c:invertIfNegative val="0"/>
          <c:cat>
            <c:strRef>
              <c:f>Лист3!$Z$1:$AN$1</c:f>
              <c:strCache>
                <c:ptCount val="15"/>
                <c:pt idx="0">
                  <c:v>Радиоприемник проводной</c:v>
                </c:pt>
                <c:pt idx="1">
                  <c:v>Радиоприемник эфирный</c:v>
                </c:pt>
                <c:pt idx="2">
                  <c:v>Музыкальный центр</c:v>
                </c:pt>
                <c:pt idx="3">
                  <c:v>Проигрыватель виниловых дисков</c:v>
                </c:pt>
                <c:pt idx="4">
                  <c:v>Видеомагнитофон</c:v>
                </c:pt>
                <c:pt idx="5">
                  <c:v>DVD, Blue Ray</c:v>
                </c:pt>
                <c:pt idx="6">
                  <c:v>Стационарный компьютер</c:v>
                </c:pt>
                <c:pt idx="7">
                  <c:v>Мобильный компьютер</c:v>
                </c:pt>
                <c:pt idx="8">
                  <c:v>Стационарный телефон</c:v>
                </c:pt>
                <c:pt idx="9">
                  <c:v>Сотовый телефон, смартфон, КПК</c:v>
                </c:pt>
                <c:pt idx="10">
                  <c:v>Планшетное устройство</c:v>
                </c:pt>
                <c:pt idx="11">
                  <c:v>MP3-проигрыватель</c:v>
                </c:pt>
                <c:pt idx="12">
                  <c:v>Электронная книга</c:v>
                </c:pt>
                <c:pt idx="13">
                  <c:v>Подключение к Интернету (компьютер)</c:v>
                </c:pt>
                <c:pt idx="14">
                  <c:v>Подключение к Интернету (смартфон)</c:v>
                </c:pt>
              </c:strCache>
            </c:strRef>
          </c:cat>
          <c:val>
            <c:numRef>
              <c:f>Лист3!$Z$3:$AN$3</c:f>
              <c:numCache>
                <c:formatCode>0.00%</c:formatCode>
                <c:ptCount val="15"/>
                <c:pt idx="0">
                  <c:v>0.2</c:v>
                </c:pt>
                <c:pt idx="1">
                  <c:v>0.52727272727272723</c:v>
                </c:pt>
                <c:pt idx="2">
                  <c:v>0.6</c:v>
                </c:pt>
                <c:pt idx="3">
                  <c:v>7.2727272727272724E-2</c:v>
                </c:pt>
                <c:pt idx="4">
                  <c:v>0.38181818181818183</c:v>
                </c:pt>
                <c:pt idx="5">
                  <c:v>0.90909090909090906</c:v>
                </c:pt>
                <c:pt idx="6">
                  <c:v>0.58181818181818179</c:v>
                </c:pt>
                <c:pt idx="7">
                  <c:v>0.52727272727272723</c:v>
                </c:pt>
                <c:pt idx="8">
                  <c:v>0.36363636363636365</c:v>
                </c:pt>
                <c:pt idx="9">
                  <c:v>1.0545454545454545</c:v>
                </c:pt>
                <c:pt idx="10">
                  <c:v>0.12727272727272726</c:v>
                </c:pt>
                <c:pt idx="11">
                  <c:v>0.21818181818181817</c:v>
                </c:pt>
                <c:pt idx="12">
                  <c:v>9.0909090909090912E-2</c:v>
                </c:pt>
                <c:pt idx="13">
                  <c:v>0.76363636363636367</c:v>
                </c:pt>
                <c:pt idx="14">
                  <c:v>0.4</c:v>
                </c:pt>
              </c:numCache>
            </c:numRef>
          </c:val>
        </c:ser>
        <c:ser>
          <c:idx val="2"/>
          <c:order val="2"/>
          <c:tx>
            <c:strRef>
              <c:f>Лист3!$Y$4</c:f>
              <c:strCache>
                <c:ptCount val="1"/>
                <c:pt idx="0">
                  <c:v>Середкино</c:v>
                </c:pt>
              </c:strCache>
            </c:strRef>
          </c:tx>
          <c:invertIfNegative val="0"/>
          <c:cat>
            <c:strRef>
              <c:f>Лист3!$Z$1:$AN$1</c:f>
              <c:strCache>
                <c:ptCount val="15"/>
                <c:pt idx="0">
                  <c:v>Радиоприемник проводной</c:v>
                </c:pt>
                <c:pt idx="1">
                  <c:v>Радиоприемник эфирный</c:v>
                </c:pt>
                <c:pt idx="2">
                  <c:v>Музыкальный центр</c:v>
                </c:pt>
                <c:pt idx="3">
                  <c:v>Проигрыватель виниловых дисков</c:v>
                </c:pt>
                <c:pt idx="4">
                  <c:v>Видеомагнитофон</c:v>
                </c:pt>
                <c:pt idx="5">
                  <c:v>DVD, Blue Ray</c:v>
                </c:pt>
                <c:pt idx="6">
                  <c:v>Стационарный компьютер</c:v>
                </c:pt>
                <c:pt idx="7">
                  <c:v>Мобильный компьютер</c:v>
                </c:pt>
                <c:pt idx="8">
                  <c:v>Стационарный телефон</c:v>
                </c:pt>
                <c:pt idx="9">
                  <c:v>Сотовый телефон, смартфон, КПК</c:v>
                </c:pt>
                <c:pt idx="10">
                  <c:v>Планшетное устройство</c:v>
                </c:pt>
                <c:pt idx="11">
                  <c:v>MP3-проигрыватель</c:v>
                </c:pt>
                <c:pt idx="12">
                  <c:v>Электронная книга</c:v>
                </c:pt>
                <c:pt idx="13">
                  <c:v>Подключение к Интернету (компьютер)</c:v>
                </c:pt>
                <c:pt idx="14">
                  <c:v>Подключение к Интернету (смартфон)</c:v>
                </c:pt>
              </c:strCache>
            </c:strRef>
          </c:cat>
          <c:val>
            <c:numRef>
              <c:f>Лист3!$Z$4:$AN$4</c:f>
              <c:numCache>
                <c:formatCode>0.00%</c:formatCode>
                <c:ptCount val="15"/>
                <c:pt idx="0">
                  <c:v>3.3333333333333333E-2</c:v>
                </c:pt>
                <c:pt idx="1">
                  <c:v>0.23333333333333334</c:v>
                </c:pt>
                <c:pt idx="2">
                  <c:v>0.4</c:v>
                </c:pt>
                <c:pt idx="3">
                  <c:v>0.1</c:v>
                </c:pt>
                <c:pt idx="4">
                  <c:v>0.2</c:v>
                </c:pt>
                <c:pt idx="5">
                  <c:v>0.73333333333333328</c:v>
                </c:pt>
                <c:pt idx="6">
                  <c:v>0.36666666666666664</c:v>
                </c:pt>
                <c:pt idx="7">
                  <c:v>0.36666666666666664</c:v>
                </c:pt>
                <c:pt idx="8">
                  <c:v>0</c:v>
                </c:pt>
                <c:pt idx="9">
                  <c:v>0.96666666666666667</c:v>
                </c:pt>
                <c:pt idx="10">
                  <c:v>6.6666666666666666E-2</c:v>
                </c:pt>
                <c:pt idx="11">
                  <c:v>6.6666666666666666E-2</c:v>
                </c:pt>
                <c:pt idx="12">
                  <c:v>6.6666666666666666E-2</c:v>
                </c:pt>
                <c:pt idx="13">
                  <c:v>0.46666666666666667</c:v>
                </c:pt>
                <c:pt idx="14">
                  <c:v>0.33333333333333331</c:v>
                </c:pt>
              </c:numCache>
            </c:numRef>
          </c:val>
        </c:ser>
        <c:ser>
          <c:idx val="3"/>
          <c:order val="3"/>
          <c:tx>
            <c:strRef>
              <c:f>Лист3!$Y$5</c:f>
              <c:strCache>
                <c:ptCount val="1"/>
                <c:pt idx="0">
                  <c:v>Данауровка</c:v>
                </c:pt>
              </c:strCache>
            </c:strRef>
          </c:tx>
          <c:invertIfNegative val="0"/>
          <c:cat>
            <c:strRef>
              <c:f>Лист3!$Z$1:$AN$1</c:f>
              <c:strCache>
                <c:ptCount val="15"/>
                <c:pt idx="0">
                  <c:v>Радиоприемник проводной</c:v>
                </c:pt>
                <c:pt idx="1">
                  <c:v>Радиоприемник эфирный</c:v>
                </c:pt>
                <c:pt idx="2">
                  <c:v>Музыкальный центр</c:v>
                </c:pt>
                <c:pt idx="3">
                  <c:v>Проигрыватель виниловых дисков</c:v>
                </c:pt>
                <c:pt idx="4">
                  <c:v>Видеомагнитофон</c:v>
                </c:pt>
                <c:pt idx="5">
                  <c:v>DVD, Blue Ray</c:v>
                </c:pt>
                <c:pt idx="6">
                  <c:v>Стационарный компьютер</c:v>
                </c:pt>
                <c:pt idx="7">
                  <c:v>Мобильный компьютер</c:v>
                </c:pt>
                <c:pt idx="8">
                  <c:v>Стационарный телефон</c:v>
                </c:pt>
                <c:pt idx="9">
                  <c:v>Сотовый телефон, смартфон, КПК</c:v>
                </c:pt>
                <c:pt idx="10">
                  <c:v>Планшетное устройство</c:v>
                </c:pt>
                <c:pt idx="11">
                  <c:v>MP3-проигрыватель</c:v>
                </c:pt>
                <c:pt idx="12">
                  <c:v>Электронная книга</c:v>
                </c:pt>
                <c:pt idx="13">
                  <c:v>Подключение к Интернету (компьютер)</c:v>
                </c:pt>
                <c:pt idx="14">
                  <c:v>Подключение к Интернету (смартфон)</c:v>
                </c:pt>
              </c:strCache>
            </c:strRef>
          </c:cat>
          <c:val>
            <c:numRef>
              <c:f>Лист3!$Z$5:$AN$5</c:f>
              <c:numCache>
                <c:formatCode>0.00%</c:formatCode>
                <c:ptCount val="15"/>
                <c:pt idx="0">
                  <c:v>9.6774193548387094E-2</c:v>
                </c:pt>
                <c:pt idx="1">
                  <c:v>0.54838709677419351</c:v>
                </c:pt>
                <c:pt idx="2">
                  <c:v>0.4838709677419355</c:v>
                </c:pt>
                <c:pt idx="3">
                  <c:v>0.12903225806451613</c:v>
                </c:pt>
                <c:pt idx="4">
                  <c:v>0.38709677419354838</c:v>
                </c:pt>
                <c:pt idx="5">
                  <c:v>0.74193548387096775</c:v>
                </c:pt>
                <c:pt idx="6">
                  <c:v>0.54838709677419351</c:v>
                </c:pt>
                <c:pt idx="7">
                  <c:v>0.4838709677419355</c:v>
                </c:pt>
                <c:pt idx="8">
                  <c:v>0.41935483870967744</c:v>
                </c:pt>
                <c:pt idx="9">
                  <c:v>1.2580645161290323</c:v>
                </c:pt>
                <c:pt idx="10">
                  <c:v>0.29032258064516131</c:v>
                </c:pt>
                <c:pt idx="11">
                  <c:v>0.12903225806451613</c:v>
                </c:pt>
                <c:pt idx="12">
                  <c:v>6.4516129032258063E-2</c:v>
                </c:pt>
                <c:pt idx="13">
                  <c:v>0.83870967741935487</c:v>
                </c:pt>
                <c:pt idx="14">
                  <c:v>0.19354838709677419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6896256"/>
        <c:axId val="90758464"/>
      </c:barChart>
      <c:catAx>
        <c:axId val="156896256"/>
        <c:scaling>
          <c:orientation val="minMax"/>
        </c:scaling>
        <c:delete val="0"/>
        <c:axPos val="b"/>
        <c:majorTickMark val="out"/>
        <c:minorTickMark val="none"/>
        <c:tickLblPos val="nextTo"/>
        <c:crossAx val="90758464"/>
        <c:crosses val="autoZero"/>
        <c:auto val="1"/>
        <c:lblAlgn val="ctr"/>
        <c:lblOffset val="100"/>
        <c:noMultiLvlLbl val="0"/>
      </c:catAx>
      <c:valAx>
        <c:axId val="90758464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crossAx val="156896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F8F8F8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overflow" horzOverflow="overflow" vert="horz" wrap="square" lIns="91440" tIns="45720" rIns="91440" bIns="45720" numCol="1" spcCol="38100" rtlCol="0" anchor="t">
            <a:prstTxWarp prst="textNoShape">
              <a:avLst/>
            </a:prstTxWarp>
            <a:no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ru-RU" sz="1200" dirty="0" smtClean="0">
                <a:solidFill>
                  <a:srgbClr val="000000"/>
                </a:solidFill>
              </a:rPr>
              <a:t>Оценка респондентами своего уровня</a:t>
            </a:r>
            <a:r>
              <a:rPr lang="ru-RU" sz="1200" baseline="0" dirty="0" smtClean="0">
                <a:solidFill>
                  <a:srgbClr val="000000"/>
                </a:solidFill>
              </a:rPr>
              <a:t> достатка</a:t>
            </a:r>
            <a:endParaRPr lang="ru-RU" dirty="0">
              <a:solidFill>
                <a:srgbClr val="000000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7799542476829388"/>
          <c:y val="0.14448945240789299"/>
          <c:w val="0.4655215316243399"/>
          <c:h val="0.633818613342599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Угоры</c:v>
                </c:pt>
              </c:strCache>
            </c:strRef>
          </c:tx>
          <c:spPr>
            <a:solidFill>
              <a:srgbClr val="4F81BD"/>
            </a:solidFill>
            <a:ln>
              <a:noFill/>
            </a:ln>
            <a:effectLst/>
          </c:spPr>
          <c:invertIfNegative val="0"/>
          <c:dLbls>
            <c:numFmt formatCode="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Нам не хватает денег даже на еду</c:v>
                </c:pt>
                <c:pt idx="1">
                  <c:v>Нам хватает денег на еду, но покупка одежды - серьезная проблема для нас</c:v>
                </c:pt>
                <c:pt idx="2">
                  <c:v>Нам хватает денег на еду и одежду, но было бы трудно купить холодильник и/или стиральную машину без привлечения заемных средств</c:v>
                </c:pt>
                <c:pt idx="3">
                  <c:v>Нам хватает денег на покупку крупной бытовой техники, но мы не можем купить новый автомобиль без привлечения заемных средств</c:v>
                </c:pt>
                <c:pt idx="4">
                  <c:v>Наших заработков хватает на все, за исключением покупки таких дорогих вещей, как дача или квартира без привлечения заемных средств</c:v>
                </c:pt>
                <c:pt idx="5">
                  <c:v>Мы не испытываем финансовых затруднений. При необходимости можем купить дачу и/или квартиру без привлечения заемных средств</c:v>
                </c:pt>
                <c:pt idx="6">
                  <c:v>Отказ от ответа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0.03</c:v>
                </c:pt>
                <c:pt idx="1">
                  <c:v>0.12</c:v>
                </c:pt>
                <c:pt idx="2">
                  <c:v>0.58000000000000007</c:v>
                </c:pt>
                <c:pt idx="3">
                  <c:v>0.1800000000000001</c:v>
                </c:pt>
                <c:pt idx="4">
                  <c:v>0</c:v>
                </c:pt>
                <c:pt idx="5">
                  <c:v>0.03</c:v>
                </c:pt>
                <c:pt idx="6">
                  <c:v>6.0000000000000032E-2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Коксовый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</c:spPr>
          <c:invertIfNegative val="0"/>
          <c:dLbls>
            <c:numFmt formatCode="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Нам не хватает денег даже на еду</c:v>
                </c:pt>
                <c:pt idx="1">
                  <c:v>Нам хватает денег на еду, но покупка одежды - серьезная проблема для нас</c:v>
                </c:pt>
                <c:pt idx="2">
                  <c:v>Нам хватает денег на еду и одежду, но было бы трудно купить холодильник и/или стиральную машину без привлечения заемных средств</c:v>
                </c:pt>
                <c:pt idx="3">
                  <c:v>Нам хватает денег на покупку крупной бытовой техники, но мы не можем купить новый автомобиль без привлечения заемных средств</c:v>
                </c:pt>
                <c:pt idx="4">
                  <c:v>Наших заработков хватает на все, за исключением покупки таких дорогих вещей, как дача или квартира без привлечения заемных средств</c:v>
                </c:pt>
                <c:pt idx="5">
                  <c:v>Мы не испытываем финансовых затруднений. При необходимости можем купить дачу и/или квартиру без привлечения заемных средств</c:v>
                </c:pt>
                <c:pt idx="6">
                  <c:v>Отказ от ответа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0.03</c:v>
                </c:pt>
                <c:pt idx="1">
                  <c:v>7.0000000000000021E-2</c:v>
                </c:pt>
                <c:pt idx="2">
                  <c:v>0.41000000000000031</c:v>
                </c:pt>
                <c:pt idx="3">
                  <c:v>0.3300000000000004</c:v>
                </c:pt>
                <c:pt idx="4">
                  <c:v>7.0000000000000021E-2</c:v>
                </c:pt>
                <c:pt idx="5">
                  <c:v>7.0000000000000021E-2</c:v>
                </c:pt>
                <c:pt idx="6">
                  <c:v>2.0000000000000011E-2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Данауровка</c:v>
                </c:pt>
              </c:strCache>
            </c:strRef>
          </c:tx>
          <c:invertIfNegative val="0"/>
          <c:cat>
            <c:strRef>
              <c:f>Sheet1!$B$1:$H$1</c:f>
              <c:strCache>
                <c:ptCount val="7"/>
                <c:pt idx="0">
                  <c:v>Нам не хватает денег даже на еду</c:v>
                </c:pt>
                <c:pt idx="1">
                  <c:v>Нам хватает денег на еду, но покупка одежды - серьезная проблема для нас</c:v>
                </c:pt>
                <c:pt idx="2">
                  <c:v>Нам хватает денег на еду и одежду, но было бы трудно купить холодильник и/или стиральную машину без привлечения заемных средств</c:v>
                </c:pt>
                <c:pt idx="3">
                  <c:v>Нам хватает денег на покупку крупной бытовой техники, но мы не можем купить новый автомобиль без привлечения заемных средств</c:v>
                </c:pt>
                <c:pt idx="4">
                  <c:v>Наших заработков хватает на все, за исключением покупки таких дорогих вещей, как дача или квартира без привлечения заемных средств</c:v>
                </c:pt>
                <c:pt idx="5">
                  <c:v>Мы не испытываем финансовых затруднений. При необходимости можем купить дачу и/или квартиру без привлечения заемных средств</c:v>
                </c:pt>
                <c:pt idx="6">
                  <c:v>Отказ от ответа</c:v>
                </c:pt>
              </c:strCache>
            </c:strRef>
          </c:cat>
          <c:val>
            <c:numRef>
              <c:f>Sheet1!$B$4:$H$4</c:f>
              <c:numCache>
                <c:formatCode>0.00%</c:formatCode>
                <c:ptCount val="7"/>
                <c:pt idx="0">
                  <c:v>0.02</c:v>
                </c:pt>
                <c:pt idx="1">
                  <c:v>0.12</c:v>
                </c:pt>
                <c:pt idx="2">
                  <c:v>0.39</c:v>
                </c:pt>
                <c:pt idx="3">
                  <c:v>0.24</c:v>
                </c:pt>
                <c:pt idx="4">
                  <c:v>0.04</c:v>
                </c:pt>
                <c:pt idx="5">
                  <c:v>0.04</c:v>
                </c:pt>
                <c:pt idx="6">
                  <c:v>0.14000000000000001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Середкино</c:v>
                </c:pt>
              </c:strCache>
            </c:strRef>
          </c:tx>
          <c:invertIfNegative val="0"/>
          <c:cat>
            <c:strRef>
              <c:f>Sheet1!$B$1:$H$1</c:f>
              <c:strCache>
                <c:ptCount val="7"/>
                <c:pt idx="0">
                  <c:v>Нам не хватает денег даже на еду</c:v>
                </c:pt>
                <c:pt idx="1">
                  <c:v>Нам хватает денег на еду, но покупка одежды - серьезная проблема для нас</c:v>
                </c:pt>
                <c:pt idx="2">
                  <c:v>Нам хватает денег на еду и одежду, но было бы трудно купить холодильник и/или стиральную машину без привлечения заемных средств</c:v>
                </c:pt>
                <c:pt idx="3">
                  <c:v>Нам хватает денег на покупку крупной бытовой техники, но мы не можем купить новый автомобиль без привлечения заемных средств</c:v>
                </c:pt>
                <c:pt idx="4">
                  <c:v>Наших заработков хватает на все, за исключением покупки таких дорогих вещей, как дача или квартира без привлечения заемных средств</c:v>
                </c:pt>
                <c:pt idx="5">
                  <c:v>Мы не испытываем финансовых затруднений. При необходимости можем купить дачу и/или квартиру без привлечения заемных средств</c:v>
                </c:pt>
                <c:pt idx="6">
                  <c:v>Отказ от ответа</c:v>
                </c:pt>
              </c:strCache>
            </c:strRef>
          </c:cat>
          <c:val>
            <c:numRef>
              <c:f>Sheet1!$B$5:$H$5</c:f>
              <c:numCache>
                <c:formatCode>0.00%</c:formatCode>
                <c:ptCount val="7"/>
                <c:pt idx="0">
                  <c:v>0</c:v>
                </c:pt>
                <c:pt idx="1">
                  <c:v>0.06</c:v>
                </c:pt>
                <c:pt idx="2">
                  <c:v>0.54</c:v>
                </c:pt>
                <c:pt idx="3">
                  <c:v>0.32</c:v>
                </c:pt>
                <c:pt idx="4">
                  <c:v>0.03</c:v>
                </c:pt>
                <c:pt idx="5">
                  <c:v>0.03</c:v>
                </c:pt>
                <c:pt idx="6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9123840"/>
        <c:axId val="51060032"/>
      </c:barChart>
      <c:catAx>
        <c:axId val="891238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spPr>
          <a:ln w="12700" cap="flat" cmpd="sng" algn="ctr">
            <a:solidFill>
              <a:srgbClr val="000000"/>
            </a:solidFill>
            <a:prstDash val="solid"/>
            <a:miter lim="400000"/>
            <a:headEnd type="none"/>
            <a:tailEnd type="none"/>
          </a:ln>
          <a:effectLst/>
        </c:spPr>
        <c:txPr>
          <a:bodyPr rot="0" spcFirstLastPara="1" vertOverflow="overflow" horzOverflow="overflow" vert="horz" wrap="square" lIns="91440" tIns="45720" rIns="91440" bIns="45720" numCol="1" spcCol="38100" rtlCol="0" anchor="t">
            <a:prstTxWarp prst="textNoShape">
              <a:avLst/>
            </a:prstTxWarp>
            <a:noAutofit/>
          </a:bodyPr>
          <a:lstStyle/>
          <a:p>
            <a:pPr>
              <a:defRPr sz="1000" b="0" i="0" u="none" strike="noStrike">
                <a:solidFill>
                  <a:srgbClr val="000000"/>
                </a:solidFill>
                <a:latin typeface="Calibri"/>
              </a:defRPr>
            </a:pPr>
            <a:endParaRPr lang="ru-RU"/>
          </a:p>
        </c:txPr>
        <c:crossAx val="51060032"/>
        <c:crosses val="autoZero"/>
        <c:auto val="1"/>
        <c:lblAlgn val="ctr"/>
        <c:lblOffset val="100"/>
        <c:noMultiLvlLbl val="1"/>
      </c:catAx>
      <c:valAx>
        <c:axId val="51060032"/>
        <c:scaling>
          <c:orientation val="minMax"/>
        </c:scaling>
        <c:delete val="1"/>
        <c:axPos val="b"/>
        <c:numFmt formatCode="0%" sourceLinked="0"/>
        <c:majorTickMark val="out"/>
        <c:minorTickMark val="none"/>
        <c:tickLblPos val="nextTo"/>
        <c:crossAx val="89123840"/>
        <c:crosses val="autoZero"/>
        <c:crossBetween val="between"/>
      </c:valAx>
      <c:spPr>
        <a:solidFill>
          <a:srgbClr val="FFFFFF"/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0688922398562732"/>
          <c:y val="0.80805367617381474"/>
          <c:w val="0.14247102325604541"/>
          <c:h val="0.1614820575491612"/>
        </c:manualLayout>
      </c:layout>
      <c:overlay val="1"/>
      <c:spPr>
        <a:noFill/>
        <a:ln>
          <a:noFill/>
        </a:ln>
        <a:effectLst/>
      </c:spPr>
      <c:txPr>
        <a:bodyPr rot="0" spcFirstLastPara="1" vertOverflow="overflow" horzOverflow="overflow" vert="horz" wrap="square" lIns="91440" tIns="45720" rIns="91440" bIns="45720" numCol="1" spcCol="38100" rtlCol="0" anchor="t">
          <a:prstTxWarp prst="textNoShape">
            <a:avLst/>
          </a:prstTxWarp>
          <a:noAutofit/>
        </a:bodyPr>
        <a:lstStyle/>
        <a:p>
          <a:pPr>
            <a:defRPr sz="1000" b="0" i="0" u="none" strike="noStrike">
              <a:solidFill>
                <a:srgbClr val="000000"/>
              </a:solidFill>
              <a:latin typeface="Calibri"/>
            </a:defRPr>
          </a:pPr>
          <a:endParaRPr lang="ru-RU"/>
        </a:p>
      </c:txPr>
    </c:legend>
    <c:plotVisOnly val="1"/>
    <c:dispBlanksAs val="gap"/>
    <c:showDLblsOverMax val="1"/>
  </c:chart>
  <c:spPr>
    <a:solidFill>
      <a:srgbClr val="FFFFFF"/>
    </a:solidFill>
    <a:ln w="9525" cap="flat" cmpd="sng" algn="ctr">
      <a:solidFill>
        <a:srgbClr val="888888"/>
      </a:solidFill>
      <a:prstDash val="solid"/>
      <a:headEnd type="none"/>
      <a:tailEnd type="none"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69177212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104900" y="5016500"/>
            <a:ext cx="10795000" cy="2235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0" i="1">
                <a:latin typeface="Noteworthy Light"/>
                <a:ea typeface="Noteworthy Light"/>
                <a:cs typeface="Noteworthy Light"/>
                <a:sym typeface="Noteworthy Light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2600" i="1">
                <a:latin typeface="Noteworthy Light"/>
                <a:ea typeface="Noteworthy Light"/>
                <a:cs typeface="Noteworthy Light"/>
                <a:sym typeface="Noteworthy Light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2600" i="1">
                <a:latin typeface="Noteworthy Light"/>
                <a:ea typeface="Noteworthy Light"/>
                <a:cs typeface="Noteworthy Light"/>
                <a:sym typeface="Noteworthy Light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2600" i="1">
                <a:latin typeface="Noteworthy Light"/>
                <a:ea typeface="Noteworthy Light"/>
                <a:cs typeface="Noteworthy Light"/>
                <a:sym typeface="Noteworthy Light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2600" i="1">
                <a:latin typeface="Noteworthy Light"/>
                <a:ea typeface="Noteworthy Light"/>
                <a:cs typeface="Noteworthy Light"/>
                <a:sym typeface="Noteworthy Light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600" i="1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600" i="1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600" i="1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600" i="1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600" i="1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Obe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83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104900" y="7632700"/>
            <a:ext cx="10795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0" i="1">
                <a:latin typeface="Noteworthy Light"/>
                <a:ea typeface="Noteworthy Light"/>
                <a:cs typeface="Noteworthy Light"/>
                <a:sym typeface="Noteworthy Light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2600" i="1">
                <a:latin typeface="Noteworthy Light"/>
                <a:ea typeface="Noteworthy Light"/>
                <a:cs typeface="Noteworthy Light"/>
                <a:sym typeface="Noteworthy Light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2600" i="1">
                <a:latin typeface="Noteworthy Light"/>
                <a:ea typeface="Noteworthy Light"/>
                <a:cs typeface="Noteworthy Light"/>
                <a:sym typeface="Noteworthy Light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2600" i="1">
                <a:latin typeface="Noteworthy Light"/>
                <a:ea typeface="Noteworthy Light"/>
                <a:cs typeface="Noteworthy Light"/>
                <a:sym typeface="Noteworthy Light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2600" i="1">
                <a:latin typeface="Noteworthy Light"/>
                <a:ea typeface="Noteworthy Light"/>
                <a:cs typeface="Noteworthy Light"/>
                <a:sym typeface="Noteworthy Light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600" i="1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600" i="1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600" i="1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600" i="1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600" i="1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104900" y="3098800"/>
            <a:ext cx="10795000" cy="3556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85604A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35000" y="1473200"/>
            <a:ext cx="5715000" cy="33147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635000" y="4940300"/>
            <a:ext cx="5715000" cy="3606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0" i="1">
                <a:latin typeface="Noteworthy Light"/>
                <a:ea typeface="Noteworthy Light"/>
                <a:cs typeface="Noteworthy Light"/>
                <a:sym typeface="Noteworthy Light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2600" i="1">
                <a:latin typeface="Noteworthy Light"/>
                <a:ea typeface="Noteworthy Light"/>
                <a:cs typeface="Noteworthy Light"/>
                <a:sym typeface="Noteworthy Light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2600" i="1">
                <a:latin typeface="Noteworthy Light"/>
                <a:ea typeface="Noteworthy Light"/>
                <a:cs typeface="Noteworthy Light"/>
                <a:sym typeface="Noteworthy Light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2600" i="1">
                <a:latin typeface="Noteworthy Light"/>
                <a:ea typeface="Noteworthy Light"/>
                <a:cs typeface="Noteworthy Light"/>
                <a:sym typeface="Noteworthy Light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2600" i="1">
                <a:latin typeface="Noteworthy Light"/>
                <a:ea typeface="Noteworthy Light"/>
                <a:cs typeface="Noteworthy Light"/>
                <a:sym typeface="Noteworthy Light"/>
              </a:defRPr>
            </a:lvl5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600" i="1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</a:defRPr>
            </a:pPr>
            <a:r>
              <a:rPr sz="2600" i="1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</a:defRPr>
            </a:pPr>
            <a:r>
              <a:rPr sz="2600" i="1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</a:defRPr>
            </a:pPr>
            <a:r>
              <a:rPr sz="2600" i="1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</a:defRPr>
            </a:pPr>
            <a:r>
              <a:rPr sz="2600" i="1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1104900" y="3022600"/>
            <a:ext cx="5397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104900" y="939800"/>
            <a:ext cx="10795000" cy="7874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8"/>
              </a:buBlip>
            </a:lvl1pPr>
            <a:lvl2pPr>
              <a:buBlip>
                <a:blip r:embed="rId18"/>
              </a:buBlip>
            </a:lvl2pPr>
            <a:lvl3pPr>
              <a:buBlip>
                <a:blip r:embed="rId18"/>
              </a:buBlip>
            </a:lvl3pPr>
            <a:lvl4pPr>
              <a:buBlip>
                <a:blip r:embed="rId18"/>
              </a:buBlip>
            </a:lvl4pPr>
            <a:lvl5pPr>
              <a:buBlip>
                <a:blip r:embed="rId18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Baskerville"/>
        </a:defRPr>
      </a:lvl1pPr>
      <a:lvl2pPr indent="2286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Baskerville"/>
        </a:defRPr>
      </a:lvl2pPr>
      <a:lvl3pPr indent="4572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Baskerville"/>
        </a:defRPr>
      </a:lvl3pPr>
      <a:lvl4pPr indent="6858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Baskerville"/>
        </a:defRPr>
      </a:lvl4pPr>
      <a:lvl5pPr indent="9144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Baskerville"/>
        </a:defRPr>
      </a:lvl5pPr>
      <a:lvl6pPr indent="11430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Baskerville"/>
        </a:defRPr>
      </a:lvl6pPr>
      <a:lvl7pPr indent="13716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Baskerville"/>
        </a:defRPr>
      </a:lvl7pPr>
      <a:lvl8pPr indent="16002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Baskerville"/>
        </a:defRPr>
      </a:lvl8pPr>
      <a:lvl9pPr indent="18288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Baskerville"/>
        </a:defRPr>
      </a:lvl9pPr>
    </p:titleStyle>
    <p:bodyStyle>
      <a:lvl1pPr marL="381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8"/>
        </a:buBlip>
        <a:defRPr sz="3600">
          <a:solidFill>
            <a:srgbClr val="625B48"/>
          </a:solidFill>
          <a:latin typeface="+mn-lt"/>
          <a:ea typeface="+mn-ea"/>
          <a:cs typeface="+mn-cs"/>
          <a:sym typeface="Baskerville"/>
        </a:defRPr>
      </a:lvl1pPr>
      <a:lvl2pPr marL="762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8"/>
        </a:buBlip>
        <a:defRPr sz="3600">
          <a:solidFill>
            <a:srgbClr val="625B48"/>
          </a:solidFill>
          <a:latin typeface="+mn-lt"/>
          <a:ea typeface="+mn-ea"/>
          <a:cs typeface="+mn-cs"/>
          <a:sym typeface="Baskerville"/>
        </a:defRPr>
      </a:lvl2pPr>
      <a:lvl3pPr marL="1143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8"/>
        </a:buBlip>
        <a:defRPr sz="3600">
          <a:solidFill>
            <a:srgbClr val="625B48"/>
          </a:solidFill>
          <a:latin typeface="+mn-lt"/>
          <a:ea typeface="+mn-ea"/>
          <a:cs typeface="+mn-cs"/>
          <a:sym typeface="Baskerville"/>
        </a:defRPr>
      </a:lvl3pPr>
      <a:lvl4pPr marL="1524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8"/>
        </a:buBlip>
        <a:defRPr sz="3600">
          <a:solidFill>
            <a:srgbClr val="625B48"/>
          </a:solidFill>
          <a:latin typeface="+mn-lt"/>
          <a:ea typeface="+mn-ea"/>
          <a:cs typeface="+mn-cs"/>
          <a:sym typeface="Baskerville"/>
        </a:defRPr>
      </a:lvl4pPr>
      <a:lvl5pPr marL="1905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8"/>
        </a:buBlip>
        <a:defRPr sz="3600">
          <a:solidFill>
            <a:srgbClr val="625B48"/>
          </a:solidFill>
          <a:latin typeface="+mn-lt"/>
          <a:ea typeface="+mn-ea"/>
          <a:cs typeface="+mn-cs"/>
          <a:sym typeface="Baskerville"/>
        </a:defRPr>
      </a:lvl5pPr>
      <a:lvl6pPr marL="2286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8"/>
        </a:buBlip>
        <a:defRPr sz="3600">
          <a:solidFill>
            <a:srgbClr val="625B48"/>
          </a:solidFill>
          <a:latin typeface="+mn-lt"/>
          <a:ea typeface="+mn-ea"/>
          <a:cs typeface="+mn-cs"/>
          <a:sym typeface="Baskerville"/>
        </a:defRPr>
      </a:lvl6pPr>
      <a:lvl7pPr marL="2667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8"/>
        </a:buBlip>
        <a:defRPr sz="3600">
          <a:solidFill>
            <a:srgbClr val="625B48"/>
          </a:solidFill>
          <a:latin typeface="+mn-lt"/>
          <a:ea typeface="+mn-ea"/>
          <a:cs typeface="+mn-cs"/>
          <a:sym typeface="Baskerville"/>
        </a:defRPr>
      </a:lvl7pPr>
      <a:lvl8pPr marL="3048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8"/>
        </a:buBlip>
        <a:defRPr sz="3600">
          <a:solidFill>
            <a:srgbClr val="625B48"/>
          </a:solidFill>
          <a:latin typeface="+mn-lt"/>
          <a:ea typeface="+mn-ea"/>
          <a:cs typeface="+mn-cs"/>
          <a:sym typeface="Baskerville"/>
        </a:defRPr>
      </a:lvl8pPr>
      <a:lvl9pPr marL="3429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8"/>
        </a:buBlip>
        <a:defRPr sz="3600">
          <a:solidFill>
            <a:srgbClr val="625B48"/>
          </a:solidFill>
          <a:latin typeface="+mn-lt"/>
          <a:ea typeface="+mn-ea"/>
          <a:cs typeface="+mn-cs"/>
          <a:sym typeface="Baskerville"/>
        </a:defRPr>
      </a:lvl9pPr>
    </p:bodyStyle>
    <p:otherStyle>
      <a:lvl1pPr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1pPr>
      <a:lvl2pPr indent="228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2pPr>
      <a:lvl3pPr indent="457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3pPr>
      <a:lvl4pPr indent="685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4pPr>
      <a:lvl5pPr indent="9144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5pPr>
      <a:lvl6pPr indent="11430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6pPr>
      <a:lvl7pPr indent="1371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7pPr>
      <a:lvl8pPr indent="1600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8pPr>
      <a:lvl9pPr indent="1828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5.png"/><Relationship Id="rId9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104900" y="1060376"/>
            <a:ext cx="10795000" cy="3556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dirty="0" err="1">
                <a:solidFill>
                  <a:srgbClr val="85604A"/>
                </a:solidFill>
              </a:rPr>
              <a:t>Медиапотребление</a:t>
            </a:r>
            <a:r>
              <a:rPr sz="6000" dirty="0">
                <a:solidFill>
                  <a:srgbClr val="85604A"/>
                </a:solidFill>
              </a:rPr>
              <a:t> и </a:t>
            </a:r>
            <a:r>
              <a:rPr sz="6000" dirty="0" err="1">
                <a:solidFill>
                  <a:srgbClr val="85604A"/>
                </a:solidFill>
              </a:rPr>
              <a:t>повседневная</a:t>
            </a:r>
            <a:r>
              <a:rPr sz="6000" dirty="0">
                <a:solidFill>
                  <a:srgbClr val="85604A"/>
                </a:solidFill>
              </a:rPr>
              <a:t> </a:t>
            </a:r>
            <a:r>
              <a:rPr sz="6000" dirty="0" err="1">
                <a:solidFill>
                  <a:srgbClr val="85604A"/>
                </a:solidFill>
              </a:rPr>
              <a:t>жизнь</a:t>
            </a:r>
            <a:r>
              <a:rPr sz="6000" dirty="0">
                <a:solidFill>
                  <a:srgbClr val="85604A"/>
                </a:solidFill>
              </a:rPr>
              <a:t> в </a:t>
            </a:r>
            <a:r>
              <a:rPr sz="6000" dirty="0" err="1">
                <a:solidFill>
                  <a:srgbClr val="85604A"/>
                </a:solidFill>
              </a:rPr>
              <a:t>сельской</a:t>
            </a:r>
            <a:r>
              <a:rPr sz="6000" dirty="0">
                <a:solidFill>
                  <a:srgbClr val="85604A"/>
                </a:solidFill>
              </a:rPr>
              <a:t> </a:t>
            </a:r>
            <a:r>
              <a:rPr sz="6000" dirty="0" err="1">
                <a:solidFill>
                  <a:srgbClr val="85604A"/>
                </a:solidFill>
              </a:rPr>
              <a:t>местности</a:t>
            </a:r>
            <a:endParaRPr sz="6000" dirty="0">
              <a:solidFill>
                <a:srgbClr val="85604A"/>
              </a:solidFill>
            </a:endParaRP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61518">
              <a:defRPr sz="1800" i="0">
                <a:solidFill>
                  <a:srgbClr val="000000"/>
                </a:solidFill>
              </a:defRPr>
            </a:pPr>
            <a:r>
              <a:rPr sz="2054" i="1">
                <a:solidFill>
                  <a:srgbClr val="625B48"/>
                </a:solidFill>
              </a:rPr>
              <a:t>Кирия Илья Вадимович</a:t>
            </a:r>
          </a:p>
          <a:p>
            <a:pPr lvl="0" defTabSz="461518">
              <a:defRPr sz="1800" i="0">
                <a:solidFill>
                  <a:srgbClr val="000000"/>
                </a:solidFill>
              </a:defRPr>
            </a:pPr>
            <a:r>
              <a:rPr sz="2054" i="1">
                <a:solidFill>
                  <a:srgbClr val="625B48"/>
                </a:solidFill>
              </a:rPr>
              <a:t>К.ф.н., PhD</a:t>
            </a:r>
          </a:p>
          <a:p>
            <a:pPr lvl="0" defTabSz="461518">
              <a:defRPr sz="1800" i="0">
                <a:solidFill>
                  <a:srgbClr val="000000"/>
                </a:solidFill>
              </a:defRPr>
            </a:pPr>
            <a:r>
              <a:rPr sz="2054" i="1">
                <a:solidFill>
                  <a:srgbClr val="625B48"/>
                </a:solidFill>
              </a:rPr>
              <a:t>Департамент медиа</a:t>
            </a:r>
          </a:p>
          <a:p>
            <a:pPr lvl="0" defTabSz="461518">
              <a:defRPr sz="1800" i="0">
                <a:solidFill>
                  <a:srgbClr val="000000"/>
                </a:solidFill>
              </a:defRPr>
            </a:pPr>
            <a:r>
              <a:rPr sz="2054" i="1">
                <a:solidFill>
                  <a:srgbClr val="625B48"/>
                </a:solidFill>
              </a:rPr>
              <a:t>Лаборатория Медиаисследований </a:t>
            </a:r>
          </a:p>
        </p:txBody>
      </p:sp>
      <p:pic>
        <p:nvPicPr>
          <p:cNvPr id="4" name="Picture 5" descr="image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9632" y="7757120"/>
            <a:ext cx="1683246" cy="142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>
          <a:xfrm>
            <a:off x="1270000" y="698500"/>
            <a:ext cx="10464800" cy="1600200"/>
          </a:xfrm>
        </p:spPr>
        <p:txBody>
          <a:bodyPr lIns="0" tIns="0" rIns="0" bIns="0" anchor="b">
            <a:noAutofit/>
          </a:bodyPr>
          <a:lstStyle/>
          <a:p>
            <a:pPr algn="l" eaLnBrk="1"/>
            <a:r>
              <a:rPr lang="ru-RU" altLang="ru-RU" sz="6000" dirty="0">
                <a:sym typeface="Helvetica Neue Light" charset="0"/>
              </a:rPr>
              <a:t>Социокультурный статус домохозяйств</a:t>
            </a:r>
            <a:endParaRPr lang="ru-RU" altLang="ru-RU" sz="6000" dirty="0"/>
          </a:p>
        </p:txBody>
      </p:sp>
      <p:sp>
        <p:nvSpPr>
          <p:cNvPr id="8197" name="Line 4"/>
          <p:cNvSpPr>
            <a:spLocks noChangeShapeType="1"/>
          </p:cNvSpPr>
          <p:nvPr/>
        </p:nvSpPr>
        <p:spPr bwMode="auto">
          <a:xfrm>
            <a:off x="8875713" y="4340423"/>
            <a:ext cx="0" cy="12827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8" name="Line 5"/>
          <p:cNvSpPr>
            <a:spLocks noChangeShapeType="1"/>
          </p:cNvSpPr>
          <p:nvPr/>
        </p:nvSpPr>
        <p:spPr bwMode="auto">
          <a:xfrm>
            <a:off x="3429000" y="4340423"/>
            <a:ext cx="0" cy="14239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9" name="Line 6"/>
          <p:cNvSpPr>
            <a:spLocks noChangeShapeType="1"/>
          </p:cNvSpPr>
          <p:nvPr/>
        </p:nvSpPr>
        <p:spPr bwMode="auto">
          <a:xfrm>
            <a:off x="6502400" y="3643510"/>
            <a:ext cx="0" cy="16414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0" name="AutoShape 7"/>
          <p:cNvSpPr>
            <a:spLocks/>
          </p:cNvSpPr>
          <p:nvPr/>
        </p:nvSpPr>
        <p:spPr bwMode="auto">
          <a:xfrm>
            <a:off x="660400" y="2614810"/>
            <a:ext cx="11671300" cy="1397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8201" name="AutoShape 8"/>
          <p:cNvSpPr>
            <a:spLocks/>
          </p:cNvSpPr>
          <p:nvPr/>
        </p:nvSpPr>
        <p:spPr bwMode="auto">
          <a:xfrm>
            <a:off x="871538" y="2613223"/>
            <a:ext cx="11260137" cy="1397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ru-RU" altLang="ru-RU" sz="4200" b="1" dirty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Техническая и культурная оснащенность домохозяйств</a:t>
            </a:r>
            <a:endParaRPr lang="ru-RU" altLang="ru-RU" dirty="0"/>
          </a:p>
        </p:txBody>
      </p:sp>
      <p:sp>
        <p:nvSpPr>
          <p:cNvPr id="8202" name="AutoShape 9"/>
          <p:cNvSpPr>
            <a:spLocks/>
          </p:cNvSpPr>
          <p:nvPr/>
        </p:nvSpPr>
        <p:spPr bwMode="auto">
          <a:xfrm>
            <a:off x="622300" y="4670623"/>
            <a:ext cx="3709988" cy="1270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ru-RU" altLang="ru-RU" sz="25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Наличие исправной медиа техники</a:t>
            </a:r>
            <a:endParaRPr lang="ru-RU" altLang="ru-RU"/>
          </a:p>
        </p:txBody>
      </p:sp>
      <p:sp>
        <p:nvSpPr>
          <p:cNvPr id="8203" name="AutoShape 10"/>
          <p:cNvSpPr>
            <a:spLocks/>
          </p:cNvSpPr>
          <p:nvPr/>
        </p:nvSpPr>
        <p:spPr bwMode="auto">
          <a:xfrm>
            <a:off x="4419600" y="4670623"/>
            <a:ext cx="3938588" cy="1270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ru-RU" altLang="ru-RU" sz="25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Бытовая обустроенность</a:t>
            </a:r>
            <a:endParaRPr lang="ru-RU" altLang="ru-RU"/>
          </a:p>
        </p:txBody>
      </p:sp>
      <p:sp>
        <p:nvSpPr>
          <p:cNvPr id="8204" name="AutoShape 11"/>
          <p:cNvSpPr>
            <a:spLocks/>
          </p:cNvSpPr>
          <p:nvPr/>
        </p:nvSpPr>
        <p:spPr bwMode="auto">
          <a:xfrm>
            <a:off x="8450263" y="4670623"/>
            <a:ext cx="3911600" cy="1270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ru-RU" altLang="ru-RU" sz="250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Культурное оснащение домашних хозяйств</a:t>
            </a:r>
            <a:endParaRPr lang="ru-RU" altLang="ru-RU"/>
          </a:p>
        </p:txBody>
      </p:sp>
      <p:sp>
        <p:nvSpPr>
          <p:cNvPr id="8205" name="AutoShape 12"/>
          <p:cNvSpPr>
            <a:spLocks/>
          </p:cNvSpPr>
          <p:nvPr/>
        </p:nvSpPr>
        <p:spPr bwMode="auto">
          <a:xfrm>
            <a:off x="620713" y="5953323"/>
            <a:ext cx="3711575" cy="29559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7938" defTabSz="44926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defTabSz="44926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defTabSz="44926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defTabSz="44926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defTabSz="44926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/>
            <a:r>
              <a:rPr lang="ru-RU" altLang="ru-RU" sz="1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1.Радиоприемник (</a:t>
            </a:r>
            <a:r>
              <a:rPr lang="ru-RU" altLang="ru-RU" sz="1200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проводный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радиоточка) </a:t>
            </a:r>
          </a:p>
          <a:p>
            <a:pPr algn="l" eaLnBrk="1"/>
            <a:r>
              <a:rPr lang="ru-RU" altLang="ru-RU" sz="1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2. Радиоприемник (эфирный) </a:t>
            </a:r>
          </a:p>
          <a:p>
            <a:pPr algn="l" eaLnBrk="1"/>
            <a:r>
              <a:rPr lang="ru-RU" altLang="ru-RU" sz="1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3. Музыкальный центр </a:t>
            </a:r>
          </a:p>
          <a:p>
            <a:pPr algn="l" eaLnBrk="1"/>
            <a:r>
              <a:rPr lang="ru-RU" altLang="ru-RU" sz="1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4. Проигрыватель виниловых дисков </a:t>
            </a:r>
          </a:p>
          <a:p>
            <a:pPr algn="l" eaLnBrk="1"/>
            <a:r>
              <a:rPr lang="ru-RU" altLang="ru-RU" sz="1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5. Видеомагнитофон </a:t>
            </a:r>
          </a:p>
          <a:p>
            <a:pPr algn="l" eaLnBrk="1"/>
            <a:r>
              <a:rPr lang="ru-RU" altLang="ru-RU" sz="1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6. DVD, </a:t>
            </a:r>
            <a:r>
              <a:rPr lang="ru-RU" altLang="ru-RU" sz="1200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BlueRay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проигрыватель </a:t>
            </a:r>
          </a:p>
          <a:p>
            <a:pPr algn="l" eaLnBrk="1"/>
            <a:r>
              <a:rPr lang="ru-RU" altLang="ru-RU" sz="1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7. Стационарный компьютер </a:t>
            </a:r>
          </a:p>
          <a:p>
            <a:pPr algn="l" eaLnBrk="1"/>
            <a:r>
              <a:rPr lang="ru-RU" altLang="ru-RU" sz="1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8. Мобильный компьютер (ноутбук, </a:t>
            </a:r>
            <a:r>
              <a:rPr lang="ru-RU" altLang="ru-RU" sz="1200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лаптоп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) </a:t>
            </a:r>
          </a:p>
          <a:p>
            <a:pPr algn="l" eaLnBrk="1"/>
            <a:r>
              <a:rPr lang="ru-RU" altLang="ru-RU" sz="1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9. Стационарный телефон </a:t>
            </a:r>
          </a:p>
          <a:p>
            <a:pPr algn="l" eaLnBrk="1"/>
            <a:r>
              <a:rPr lang="ru-RU" altLang="ru-RU" sz="1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10. Сотовый телефон, смартфон, КПК </a:t>
            </a:r>
          </a:p>
          <a:p>
            <a:pPr algn="l" eaLnBrk="1"/>
            <a:r>
              <a:rPr lang="ru-RU" altLang="ru-RU" sz="1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11. Планшетное устройство (типа </a:t>
            </a:r>
            <a:r>
              <a:rPr lang="ru-RU" altLang="ru-RU" sz="1200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IPad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) </a:t>
            </a:r>
          </a:p>
          <a:p>
            <a:pPr algn="l" eaLnBrk="1"/>
            <a:r>
              <a:rPr lang="ru-RU" altLang="ru-RU" sz="1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12. MP3-проигрыватель, </a:t>
            </a:r>
            <a:r>
              <a:rPr lang="ru-RU" altLang="ru-RU" sz="1200" dirty="0" err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IPod</a:t>
            </a:r>
            <a:endParaRPr lang="ru-RU" altLang="ru-RU" sz="1200" dirty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algn="l" eaLnBrk="1"/>
            <a:r>
              <a:rPr lang="ru-RU" altLang="ru-RU" sz="1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13. Электронная книга </a:t>
            </a:r>
          </a:p>
          <a:p>
            <a:pPr algn="l" eaLnBrk="1"/>
            <a:r>
              <a:rPr lang="ru-RU" altLang="ru-RU" sz="1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14. Подключение к Интернету (компьютер) </a:t>
            </a:r>
          </a:p>
          <a:p>
            <a:pPr algn="l" eaLnBrk="1"/>
            <a:r>
              <a:rPr lang="ru-RU" altLang="ru-RU" sz="1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15. Подключение к Интернету (смартфон).</a:t>
            </a:r>
          </a:p>
          <a:p>
            <a:pPr algn="l" eaLnBrk="1">
              <a:lnSpc>
                <a:spcPct val="150000"/>
              </a:lnSpc>
              <a:buSzPct val="75000"/>
              <a:buFont typeface="ZapfDingbatsITC" charset="0"/>
              <a:buChar char="✦"/>
            </a:pPr>
            <a:endParaRPr lang="ru-RU" altLang="ru-RU" sz="1800" dirty="0"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</p:txBody>
      </p:sp>
      <p:sp>
        <p:nvSpPr>
          <p:cNvPr id="8206" name="AutoShape 13"/>
          <p:cNvSpPr>
            <a:spLocks/>
          </p:cNvSpPr>
          <p:nvPr/>
        </p:nvSpPr>
        <p:spPr bwMode="auto">
          <a:xfrm>
            <a:off x="4421188" y="5953323"/>
            <a:ext cx="3935412" cy="29559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4926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defTabSz="44926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defTabSz="44926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defTabSz="44926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defTabSz="44926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/>
            <a:r>
              <a:rPr lang="ru-RU" altLang="ru-RU" sz="12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1. Холодильник, морозильная камера </a:t>
            </a:r>
          </a:p>
          <a:p>
            <a:pPr algn="l" eaLnBrk="1"/>
            <a:r>
              <a:rPr lang="ru-RU" altLang="ru-RU" sz="12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2. Плита электрическая или газовая </a:t>
            </a:r>
          </a:p>
          <a:p>
            <a:pPr algn="l" eaLnBrk="1"/>
            <a:r>
              <a:rPr lang="ru-RU" altLang="ru-RU" sz="12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3. Стиральная машина				</a:t>
            </a:r>
          </a:p>
          <a:p>
            <a:pPr algn="l" eaLnBrk="1"/>
            <a:r>
              <a:rPr lang="ru-RU" altLang="ru-RU" sz="12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4. Посудомоечная машина </a:t>
            </a:r>
          </a:p>
          <a:p>
            <a:pPr algn="l" eaLnBrk="1"/>
            <a:r>
              <a:rPr lang="ru-RU" altLang="ru-RU" sz="12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5. Водонагреватель					</a:t>
            </a:r>
          </a:p>
          <a:p>
            <a:pPr algn="l" eaLnBrk="1"/>
            <a:r>
              <a:rPr lang="ru-RU" altLang="ru-RU" sz="12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6. Электрические или газовые отопительные приборы </a:t>
            </a:r>
          </a:p>
          <a:p>
            <a:pPr algn="l" eaLnBrk="1"/>
            <a:r>
              <a:rPr lang="ru-RU" altLang="ru-RU" sz="12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7. Печь </a:t>
            </a:r>
          </a:p>
          <a:p>
            <a:pPr algn="l" eaLnBrk="1"/>
            <a:r>
              <a:rPr lang="ru-RU" altLang="ru-RU" sz="12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8. Туалет (в доме) </a:t>
            </a:r>
          </a:p>
          <a:p>
            <a:pPr algn="l" eaLnBrk="1"/>
            <a:r>
              <a:rPr lang="ru-RU" altLang="ru-RU" sz="12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9. Душ </a:t>
            </a:r>
          </a:p>
          <a:p>
            <a:pPr algn="l" eaLnBrk="1"/>
            <a:r>
              <a:rPr lang="ru-RU" altLang="ru-RU" sz="12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10. Ванная</a:t>
            </a:r>
            <a:endParaRPr lang="ru-RU" altLang="ru-RU"/>
          </a:p>
        </p:txBody>
      </p:sp>
      <p:sp>
        <p:nvSpPr>
          <p:cNvPr id="8207" name="AutoShape 14"/>
          <p:cNvSpPr>
            <a:spLocks/>
          </p:cNvSpPr>
          <p:nvPr/>
        </p:nvSpPr>
        <p:spPr bwMode="auto">
          <a:xfrm>
            <a:off x="8450263" y="5953323"/>
            <a:ext cx="3911600" cy="29559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4926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defTabSz="44926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defTabSz="44926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defTabSz="44926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defTabSz="44926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/>
            <a:r>
              <a:rPr lang="ru-RU" altLang="ru-RU" sz="12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1. Библиотека (не менее 10 книжных единиц) </a:t>
            </a:r>
          </a:p>
          <a:p>
            <a:pPr algn="l" eaLnBrk="1"/>
            <a:r>
              <a:rPr lang="ru-RU" altLang="ru-RU" sz="12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2. Аудиотека (не менее 10 пластинок, кассет, CD-дисков и т.д.) </a:t>
            </a:r>
          </a:p>
          <a:p>
            <a:pPr algn="l" eaLnBrk="1"/>
            <a:r>
              <a:rPr lang="ru-RU" altLang="ru-RU" sz="12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3. Видеотека (не менее 10 видеокассет, DVD-дисков, BlueRay и т.д.) </a:t>
            </a:r>
          </a:p>
          <a:p>
            <a:pPr algn="l" eaLnBrk="1"/>
            <a:r>
              <a:rPr lang="ru-RU" altLang="ru-RU" sz="12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4. Наличие фотографий в интерьере </a:t>
            </a:r>
          </a:p>
          <a:p>
            <a:pPr algn="l" eaLnBrk="1"/>
            <a:r>
              <a:rPr lang="ru-RU" altLang="ru-RU" sz="12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5. Наличие картин в интерьере </a:t>
            </a:r>
          </a:p>
          <a:p>
            <a:pPr algn="l" eaLnBrk="1"/>
            <a:r>
              <a:rPr lang="ru-RU" altLang="ru-RU" sz="12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6. Наличие в интерьере календарей, вырезок из газет/журналов, плакатов </a:t>
            </a:r>
          </a:p>
          <a:p>
            <a:pPr algn="l" eaLnBrk="1"/>
            <a:r>
              <a:rPr lang="ru-RU" altLang="ru-RU" sz="12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7. Наличие икон </a:t>
            </a:r>
          </a:p>
          <a:p>
            <a:pPr algn="l" eaLnBrk="1"/>
            <a:r>
              <a:rPr lang="ru-RU" altLang="ru-RU" sz="12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8. Наличие наград, знаков отличия </a:t>
            </a:r>
          </a:p>
          <a:p>
            <a:pPr algn="l" eaLnBrk="1"/>
            <a:r>
              <a:rPr lang="ru-RU" altLang="ru-RU" sz="12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9. Наличие сувениров, привезенных из других мест  </a:t>
            </a:r>
            <a:endParaRPr lang="ru-RU" altLang="ru-RU"/>
          </a:p>
        </p:txBody>
      </p:sp>
      <p:sp>
        <p:nvSpPr>
          <p:cNvPr id="8208" name="Line 15"/>
          <p:cNvSpPr>
            <a:spLocks noChangeShapeType="1"/>
          </p:cNvSpPr>
          <p:nvPr/>
        </p:nvSpPr>
        <p:spPr bwMode="auto">
          <a:xfrm flipV="1">
            <a:off x="3435350" y="4340423"/>
            <a:ext cx="544671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209" name="Picture 16" descr="image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4213" y="71438"/>
            <a:ext cx="8191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5036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1270000" y="698500"/>
            <a:ext cx="10464800" cy="1600200"/>
          </a:xfrm>
        </p:spPr>
        <p:txBody>
          <a:bodyPr lIns="0" tIns="0" rIns="0" bIns="0" anchor="b">
            <a:noAutofit/>
          </a:bodyPr>
          <a:lstStyle/>
          <a:p>
            <a:pPr algn="l" eaLnBrk="1"/>
            <a:r>
              <a:rPr lang="ru-RU" altLang="ru-RU" sz="6000" dirty="0">
                <a:sym typeface="Helvetica Neue Light" charset="0"/>
              </a:rPr>
              <a:t>Три категории домохозяйств</a:t>
            </a:r>
            <a:endParaRPr lang="ru-RU" altLang="ru-RU" sz="6000" dirty="0"/>
          </a:p>
        </p:txBody>
      </p:sp>
      <p:pic>
        <p:nvPicPr>
          <p:cNvPr id="9221" name="Picture 4" descr="image2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13" y="3016250"/>
            <a:ext cx="381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9222" name="Picture 5" descr="image1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7400" y="3016250"/>
            <a:ext cx="381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9223" name="Picture 6" descr="image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1900" y="3016250"/>
            <a:ext cx="381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15367" name="AutoShape 7"/>
          <p:cNvSpPr>
            <a:spLocks/>
          </p:cNvSpPr>
          <p:nvPr/>
        </p:nvSpPr>
        <p:spPr bwMode="auto">
          <a:xfrm>
            <a:off x="341313" y="5465763"/>
            <a:ext cx="3810000" cy="1270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4B630"/>
          </a:solidFill>
          <a:ln>
            <a:noFill/>
          </a:ln>
          <a:effectLst/>
          <a:extLst/>
        </p:spPr>
        <p:txBody>
          <a:bodyPr lIns="0" tIns="0" rIns="0" bIns="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ru-RU" altLang="ru-RU" sz="3300">
                <a:effectLst>
                  <a:outerShdw blurRad="38100" dist="38100" dir="2700000" algn="tl">
                    <a:srgbClr val="FFFFFF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Высокий социо-культурный статус</a:t>
            </a:r>
            <a:endParaRPr lang="ru-RU" altLang="ru-RU"/>
          </a:p>
        </p:txBody>
      </p:sp>
      <p:sp>
        <p:nvSpPr>
          <p:cNvPr id="15368" name="AutoShape 8"/>
          <p:cNvSpPr>
            <a:spLocks/>
          </p:cNvSpPr>
          <p:nvPr/>
        </p:nvSpPr>
        <p:spPr bwMode="auto">
          <a:xfrm>
            <a:off x="4597400" y="5465763"/>
            <a:ext cx="3810000" cy="1270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4CE30"/>
          </a:solidFill>
          <a:ln>
            <a:noFill/>
          </a:ln>
          <a:effectLst/>
          <a:extLst/>
        </p:spPr>
        <p:txBody>
          <a:bodyPr lIns="0" tIns="0" rIns="0" bIns="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ru-RU" altLang="ru-RU" sz="3400">
                <a:effectLst>
                  <a:outerShdw blurRad="38100" dist="38100" dir="2700000" algn="tl">
                    <a:srgbClr val="FFFFFF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Средний социо-культурный статус</a:t>
            </a:r>
            <a:endParaRPr lang="ru-RU" altLang="ru-RU"/>
          </a:p>
        </p:txBody>
      </p:sp>
      <p:sp>
        <p:nvSpPr>
          <p:cNvPr id="15369" name="AutoShape 9"/>
          <p:cNvSpPr>
            <a:spLocks/>
          </p:cNvSpPr>
          <p:nvPr/>
        </p:nvSpPr>
        <p:spPr bwMode="auto">
          <a:xfrm>
            <a:off x="8851900" y="5465763"/>
            <a:ext cx="3810000" cy="1270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4E530"/>
          </a:solidFill>
          <a:ln>
            <a:noFill/>
          </a:ln>
          <a:effectLst/>
          <a:extLst/>
        </p:spPr>
        <p:txBody>
          <a:bodyPr lIns="0" tIns="0" rIns="0" bIns="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ru-RU" altLang="ru-RU" sz="3300">
                <a:effectLst>
                  <a:outerShdw blurRad="38100" dist="38100" dir="2700000" algn="tl">
                    <a:srgbClr val="FFFFFF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Низкий социо-культурный статус</a:t>
            </a:r>
            <a:endParaRPr lang="ru-RU" altLang="ru-RU"/>
          </a:p>
        </p:txBody>
      </p:sp>
      <p:grpSp>
        <p:nvGrpSpPr>
          <p:cNvPr id="9227" name="Group 10"/>
          <p:cNvGrpSpPr>
            <a:grpSpLocks/>
          </p:cNvGrpSpPr>
          <p:nvPr/>
        </p:nvGrpSpPr>
        <p:grpSpPr bwMode="auto">
          <a:xfrm>
            <a:off x="236538" y="7089775"/>
            <a:ext cx="8096250" cy="1660525"/>
            <a:chOff x="0" y="0"/>
            <a:chExt cx="638" cy="131"/>
          </a:xfrm>
        </p:grpSpPr>
        <p:sp>
          <p:nvSpPr>
            <p:cNvPr id="9232" name="AutoShape 11"/>
            <p:cNvSpPr>
              <a:spLocks/>
            </p:cNvSpPr>
            <p:nvPr/>
          </p:nvSpPr>
          <p:spPr bwMode="auto">
            <a:xfrm>
              <a:off x="0" y="0"/>
              <a:ext cx="638" cy="131"/>
            </a:xfrm>
            <a:prstGeom prst="roundRect">
              <a:avLst>
                <a:gd name="adj" fmla="val 1147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/>
              <a:r>
                <a:rPr lang="ru-RU" altLang="ru-RU" sz="2800"/>
                <a:t>Приобрели оборудование для спутникового телевизионного приема самостоятельно</a:t>
              </a:r>
              <a:endParaRPr lang="ru-RU" altLang="ru-RU"/>
            </a:p>
          </p:txBody>
        </p:sp>
        <p:pic>
          <p:nvPicPr>
            <p:cNvPr id="923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-5"/>
              <a:ext cx="646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9228" name="Group 13"/>
          <p:cNvGrpSpPr>
            <a:grpSpLocks/>
          </p:cNvGrpSpPr>
          <p:nvPr/>
        </p:nvGrpSpPr>
        <p:grpSpPr bwMode="auto">
          <a:xfrm>
            <a:off x="8786813" y="7089775"/>
            <a:ext cx="3825875" cy="1660525"/>
            <a:chOff x="0" y="0"/>
            <a:chExt cx="302" cy="131"/>
          </a:xfrm>
        </p:grpSpPr>
        <p:sp>
          <p:nvSpPr>
            <p:cNvPr id="9230" name="AutoShape 14"/>
            <p:cNvSpPr>
              <a:spLocks/>
            </p:cNvSpPr>
            <p:nvPr/>
          </p:nvSpPr>
          <p:spPr bwMode="auto">
            <a:xfrm>
              <a:off x="0" y="0"/>
              <a:ext cx="302" cy="131"/>
            </a:xfrm>
            <a:prstGeom prst="roundRect">
              <a:avLst>
                <a:gd name="adj" fmla="val 1147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1pPr>
              <a:lvl2pPr marL="742950" indent="-285750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2pPr>
              <a:lvl3pPr marL="11430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3pPr>
              <a:lvl4pPr marL="16002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4pPr>
              <a:lvl5pPr marL="2057400" indent="-228600" eaLnBrk="0"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5pPr>
              <a:lvl6pPr marL="25146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6pPr>
              <a:lvl7pPr marL="29718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7pPr>
              <a:lvl8pPr marL="34290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8pPr>
              <a:lvl9pPr marL="38862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defRPr>
              </a:lvl9pPr>
            </a:lstStyle>
            <a:p>
              <a:pPr eaLnBrk="1"/>
              <a:r>
                <a:rPr lang="ru-RU" altLang="ru-RU" sz="2800"/>
                <a:t>Чаще всего оборудование приобретали дети</a:t>
              </a:r>
              <a:endParaRPr lang="ru-RU" altLang="ru-RU"/>
            </a:p>
          </p:txBody>
        </p:sp>
        <p:pic>
          <p:nvPicPr>
            <p:cNvPr id="9231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-5"/>
              <a:ext cx="310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pic>
        <p:nvPicPr>
          <p:cNvPr id="9229" name="Picture 16" descr="image3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4213" y="71438"/>
            <a:ext cx="8191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1060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xfrm>
            <a:off x="1270000" y="685800"/>
            <a:ext cx="10464800" cy="1612900"/>
          </a:xfrm>
        </p:spPr>
        <p:txBody>
          <a:bodyPr lIns="0" tIns="0" rIns="0" bIns="0" anchor="b">
            <a:normAutofit/>
          </a:bodyPr>
          <a:lstStyle/>
          <a:p>
            <a:pPr algn="l" eaLnBrk="1"/>
            <a:r>
              <a:rPr lang="ru-RU" altLang="ru-RU" sz="6000" dirty="0">
                <a:sym typeface="Helvetica Neue Light" charset="0"/>
              </a:rPr>
              <a:t>Общие закономерности</a:t>
            </a:r>
            <a:endParaRPr lang="ru-RU" altLang="ru-RU" sz="6000" dirty="0"/>
          </a:p>
        </p:txBody>
      </p:sp>
      <p:sp>
        <p:nvSpPr>
          <p:cNvPr id="10245" name="AutoShape 4"/>
          <p:cNvSpPr>
            <a:spLocks/>
          </p:cNvSpPr>
          <p:nvPr/>
        </p:nvSpPr>
        <p:spPr bwMode="auto">
          <a:xfrm>
            <a:off x="1117600" y="3594100"/>
            <a:ext cx="5283200" cy="5283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599"/>
                </a:moveTo>
                <a:lnTo>
                  <a:pt x="21599" y="21599"/>
                </a:lnTo>
                <a:lnTo>
                  <a:pt x="10800" y="0"/>
                </a:lnTo>
                <a:lnTo>
                  <a:pt x="0" y="21599"/>
                </a:lnTo>
                <a:close/>
              </a:path>
            </a:pathLst>
          </a:custGeom>
          <a:solidFill>
            <a:srgbClr val="D4B63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246" name="AutoShape 5"/>
          <p:cNvSpPr>
            <a:spLocks/>
          </p:cNvSpPr>
          <p:nvPr/>
        </p:nvSpPr>
        <p:spPr bwMode="auto">
          <a:xfrm>
            <a:off x="1792288" y="3594100"/>
            <a:ext cx="3932237" cy="39322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599"/>
                </a:moveTo>
                <a:lnTo>
                  <a:pt x="21599" y="21599"/>
                </a:lnTo>
                <a:lnTo>
                  <a:pt x="10800" y="0"/>
                </a:lnTo>
                <a:lnTo>
                  <a:pt x="0" y="21599"/>
                </a:lnTo>
                <a:close/>
              </a:path>
            </a:pathLst>
          </a:custGeom>
          <a:solidFill>
            <a:srgbClr val="97A63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247" name="AutoShape 6"/>
          <p:cNvSpPr>
            <a:spLocks/>
          </p:cNvSpPr>
          <p:nvPr/>
        </p:nvSpPr>
        <p:spPr bwMode="auto">
          <a:xfrm>
            <a:off x="2447925" y="3613150"/>
            <a:ext cx="2611438" cy="26114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69A659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248" name="AutoShape 7"/>
          <p:cNvSpPr>
            <a:spLocks/>
          </p:cNvSpPr>
          <p:nvPr/>
        </p:nvSpPr>
        <p:spPr bwMode="auto">
          <a:xfrm>
            <a:off x="3052763" y="3594100"/>
            <a:ext cx="1411287" cy="1409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21600" y="21600"/>
                </a:lnTo>
                <a:lnTo>
                  <a:pt x="1080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008C6D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249" name="Line 8"/>
          <p:cNvSpPr>
            <a:spLocks noChangeShapeType="1"/>
          </p:cNvSpPr>
          <p:nvPr/>
        </p:nvSpPr>
        <p:spPr bwMode="auto">
          <a:xfrm flipV="1">
            <a:off x="5308600" y="4291013"/>
            <a:ext cx="25431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0" name="Line 9"/>
          <p:cNvSpPr>
            <a:spLocks noChangeShapeType="1"/>
          </p:cNvSpPr>
          <p:nvPr/>
        </p:nvSpPr>
        <p:spPr bwMode="auto">
          <a:xfrm flipV="1">
            <a:off x="5638800" y="5562600"/>
            <a:ext cx="22129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1" name="Line 10"/>
          <p:cNvSpPr>
            <a:spLocks noChangeShapeType="1"/>
          </p:cNvSpPr>
          <p:nvPr/>
        </p:nvSpPr>
        <p:spPr bwMode="auto">
          <a:xfrm flipV="1">
            <a:off x="5943600" y="6858000"/>
            <a:ext cx="19081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2" name="Line 11"/>
          <p:cNvSpPr>
            <a:spLocks noChangeShapeType="1"/>
          </p:cNvSpPr>
          <p:nvPr/>
        </p:nvSpPr>
        <p:spPr bwMode="auto">
          <a:xfrm flipV="1">
            <a:off x="6578600" y="8153400"/>
            <a:ext cx="12731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3" name="AutoShape 12"/>
          <p:cNvSpPr>
            <a:spLocks/>
          </p:cNvSpPr>
          <p:nvPr/>
        </p:nvSpPr>
        <p:spPr bwMode="auto">
          <a:xfrm>
            <a:off x="8483600" y="3973513"/>
            <a:ext cx="3482975" cy="635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ru-RU" altLang="ru-RU" sz="3000" b="1">
                <a:latin typeface="Helvetica Neue UltraLight" charset="0"/>
                <a:ea typeface="Helvetica Neue UltraLight" charset="0"/>
                <a:cs typeface="Helvetica Neue UltraLight" charset="0"/>
                <a:sym typeface="Helvetica Neue UltraLight" charset="0"/>
              </a:rPr>
              <a:t>Аудиотека, радио</a:t>
            </a:r>
            <a:endParaRPr lang="ru-RU" altLang="ru-RU"/>
          </a:p>
        </p:txBody>
      </p:sp>
      <p:sp>
        <p:nvSpPr>
          <p:cNvPr id="10254" name="AutoShape 13"/>
          <p:cNvSpPr>
            <a:spLocks/>
          </p:cNvSpPr>
          <p:nvPr/>
        </p:nvSpPr>
        <p:spPr bwMode="auto">
          <a:xfrm>
            <a:off x="8304213" y="5032375"/>
            <a:ext cx="2528887" cy="1041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ru-RU" altLang="ru-RU" sz="3000" b="1">
                <a:latin typeface="Helvetica Neue UltraLight" charset="0"/>
                <a:ea typeface="Helvetica Neue UltraLight" charset="0"/>
                <a:cs typeface="Helvetica Neue UltraLight" charset="0"/>
                <a:sym typeface="Helvetica Neue UltraLight" charset="0"/>
              </a:rPr>
              <a:t>Видеотека, библиотека</a:t>
            </a:r>
            <a:endParaRPr lang="ru-RU" altLang="ru-RU"/>
          </a:p>
        </p:txBody>
      </p:sp>
      <p:sp>
        <p:nvSpPr>
          <p:cNvPr id="10255" name="AutoShape 14"/>
          <p:cNvSpPr>
            <a:spLocks/>
          </p:cNvSpPr>
          <p:nvPr/>
        </p:nvSpPr>
        <p:spPr bwMode="auto">
          <a:xfrm>
            <a:off x="8483600" y="6284913"/>
            <a:ext cx="3898900" cy="1041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/>
            <a:r>
              <a:rPr lang="ru-RU" altLang="ru-RU" sz="3000" b="1">
                <a:latin typeface="Helvetica Neue UltraLight" charset="0"/>
                <a:ea typeface="Helvetica Neue UltraLight" charset="0"/>
                <a:cs typeface="Helvetica Neue UltraLight" charset="0"/>
                <a:sym typeface="Helvetica Neue UltraLight" charset="0"/>
              </a:rPr>
              <a:t>Фотографии, календари, иконы</a:t>
            </a:r>
            <a:endParaRPr lang="ru-RU" altLang="ru-RU"/>
          </a:p>
        </p:txBody>
      </p:sp>
      <p:sp>
        <p:nvSpPr>
          <p:cNvPr id="10256" name="AutoShape 15"/>
          <p:cNvSpPr>
            <a:spLocks/>
          </p:cNvSpPr>
          <p:nvPr/>
        </p:nvSpPr>
        <p:spPr bwMode="auto">
          <a:xfrm>
            <a:off x="7372350" y="7539038"/>
            <a:ext cx="6122988" cy="15113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ru-RU" altLang="ru-RU" sz="3000" b="1">
                <a:latin typeface="Helvetica Neue UltraLight" charset="0"/>
                <a:ea typeface="Helvetica Neue UltraLight" charset="0"/>
                <a:cs typeface="Helvetica Neue UltraLight" charset="0"/>
                <a:sym typeface="Helvetica Neue UltraLight" charset="0"/>
              </a:rPr>
              <a:t>Холодильник, плита, стиральная машина, мобильный телефон</a:t>
            </a:r>
            <a:endParaRPr lang="ru-RU" altLang="ru-RU"/>
          </a:p>
        </p:txBody>
      </p:sp>
      <p:pic>
        <p:nvPicPr>
          <p:cNvPr id="10257" name="Picture 16" descr="image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4213" y="71438"/>
            <a:ext cx="8191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6124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>
          <a:xfrm>
            <a:off x="1270000" y="698500"/>
            <a:ext cx="10464800" cy="1600200"/>
          </a:xfrm>
        </p:spPr>
        <p:txBody>
          <a:bodyPr lIns="0" tIns="0" rIns="0" bIns="0" anchor="b">
            <a:noAutofit/>
          </a:bodyPr>
          <a:lstStyle/>
          <a:p>
            <a:pPr algn="l" eaLnBrk="1"/>
            <a:r>
              <a:rPr lang="ru-RU" altLang="ru-RU" sz="6000" dirty="0">
                <a:sym typeface="Helvetica Neue Light" charset="0"/>
              </a:rPr>
              <a:t>Низкий социокультурный </a:t>
            </a:r>
            <a:r>
              <a:rPr lang="ru-RU" altLang="ru-RU" sz="6000" dirty="0" smtClean="0">
                <a:sym typeface="Helvetica Neue Light" charset="0"/>
              </a:rPr>
              <a:t>статус</a:t>
            </a:r>
            <a:endParaRPr lang="ru-RU" altLang="ru-RU" sz="6000" dirty="0"/>
          </a:p>
        </p:txBody>
      </p:sp>
      <p:pic>
        <p:nvPicPr>
          <p:cNvPr id="11269" name="Picture 4" descr="image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4213" y="71438"/>
            <a:ext cx="8191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11270" name="Rectangle 5"/>
          <p:cNvSpPr>
            <a:spLocks/>
          </p:cNvSpPr>
          <p:nvPr/>
        </p:nvSpPr>
        <p:spPr bwMode="auto">
          <a:xfrm>
            <a:off x="1147763" y="2806700"/>
            <a:ext cx="4313237" cy="32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50838" indent="-350838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>
              <a:spcBef>
                <a:spcPts val="600"/>
              </a:spcBef>
              <a:buSzPct val="100000"/>
              <a:buFontTx/>
              <a:buChar char="•"/>
            </a:pPr>
            <a:r>
              <a:rPr lang="ru-RU" altLang="ru-RU" sz="1400" dirty="0"/>
              <a:t>Интерьеры типичные для советской деревни. Очень старая мебель, старые обои или их нет вовсе, а бревенчатые стены покрашены краской, вязаные половички, постели часто отделены от основной части комнаты занавесками. Иконы. </a:t>
            </a:r>
          </a:p>
          <a:p>
            <a:pPr algn="l" eaLnBrk="1">
              <a:spcBef>
                <a:spcPts val="600"/>
              </a:spcBef>
              <a:buSzPct val="100000"/>
              <a:buFontTx/>
              <a:buChar char="•"/>
            </a:pPr>
            <a:r>
              <a:rPr lang="ru-RU" altLang="ru-RU" sz="1400" dirty="0" err="1"/>
              <a:t>Телесмотрение</a:t>
            </a:r>
            <a:r>
              <a:rPr lang="ru-RU" altLang="ru-RU" sz="1400" dirty="0"/>
              <a:t> – единственный способ заполнения досуга.</a:t>
            </a:r>
          </a:p>
          <a:p>
            <a:pPr algn="l" eaLnBrk="1">
              <a:spcBef>
                <a:spcPts val="600"/>
              </a:spcBef>
              <a:buSzPct val="100000"/>
              <a:buFontTx/>
              <a:buChar char="•"/>
            </a:pPr>
            <a:r>
              <a:rPr lang="ru-RU" altLang="ru-RU" sz="1400" dirty="0"/>
              <a:t>Одежда, которую носят респонденты, тоже очень старая, ветхая. Женщины одеты в халаты, на голове может быть платок. Мужчины часто в старых военных рубашках или в одежде, стилизованной под военную.</a:t>
            </a:r>
            <a:endParaRPr lang="ru-RU" altLang="ru-RU" sz="1050" dirty="0"/>
          </a:p>
        </p:txBody>
      </p:sp>
      <p:pic>
        <p:nvPicPr>
          <p:cNvPr id="11271" name="Picture 6" descr="image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4975" y="2806700"/>
            <a:ext cx="224790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1272" name="Picture 7" descr="image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0552" y="2806700"/>
            <a:ext cx="2246313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1274" name="Picture 9" descr="image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760" y="6090960"/>
            <a:ext cx="2365375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11277" name="Rectangle 12"/>
          <p:cNvSpPr>
            <a:spLocks/>
          </p:cNvSpPr>
          <p:nvPr/>
        </p:nvSpPr>
        <p:spPr bwMode="auto">
          <a:xfrm>
            <a:off x="9169400" y="5803900"/>
            <a:ext cx="3487738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9875" indent="-269875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>
              <a:spcBef>
                <a:spcPts val="4200"/>
              </a:spcBef>
              <a:buSzPct val="100000"/>
              <a:buFontTx/>
              <a:buChar char="•"/>
            </a:pPr>
            <a:endParaRPr lang="ru-RU" altLang="ru-RU" sz="1400" dirty="0"/>
          </a:p>
          <a:p>
            <a:pPr algn="l" eaLnBrk="1">
              <a:spcBef>
                <a:spcPts val="600"/>
              </a:spcBef>
              <a:buSzPct val="100000"/>
              <a:buFontTx/>
              <a:buChar char="•"/>
            </a:pPr>
            <a:r>
              <a:rPr lang="ru-RU" altLang="ru-RU" sz="1400" dirty="0"/>
              <a:t>Книги почти не читают. Библиотеки есть только в 2 из 8 домохозяйствах. Аудиотеки и видеотеки нет ни в одном. </a:t>
            </a:r>
          </a:p>
          <a:p>
            <a:pPr algn="l" eaLnBrk="1">
              <a:spcBef>
                <a:spcPts val="600"/>
              </a:spcBef>
              <a:buSzPct val="100000"/>
              <a:buFontTx/>
              <a:buChar char="•"/>
            </a:pPr>
            <a:r>
              <a:rPr lang="ru-RU" altLang="ru-RU" sz="1400" dirty="0"/>
              <a:t>Из современных технических устройств – только сотовые телефоны, по которым они связываются с детьми, живущими в городе.  </a:t>
            </a:r>
            <a:endParaRPr lang="ru-RU" altLang="ru-RU" sz="1400" dirty="0" smtClean="0"/>
          </a:p>
          <a:p>
            <a:pPr algn="l" eaLnBrk="1">
              <a:spcBef>
                <a:spcPts val="600"/>
              </a:spcBef>
              <a:buSzPct val="100000"/>
              <a:buFontTx/>
              <a:buChar char="•"/>
            </a:pPr>
            <a:r>
              <a:rPr lang="ru-RU" altLang="ru-RU" sz="1400" dirty="0" smtClean="0"/>
              <a:t>Эта категория почти отсутствует в Коксовом, </a:t>
            </a:r>
            <a:r>
              <a:rPr lang="ru-RU" altLang="ru-RU" sz="1400" dirty="0" err="1" smtClean="0"/>
              <a:t>Данауровке</a:t>
            </a:r>
            <a:r>
              <a:rPr lang="ru-RU" altLang="ru-RU" sz="1400" dirty="0" smtClean="0"/>
              <a:t> (то есть в </a:t>
            </a:r>
            <a:r>
              <a:rPr lang="ru-RU" altLang="ru-RU" sz="1400" dirty="0" err="1" smtClean="0"/>
              <a:t>бОльшей</a:t>
            </a:r>
            <a:r>
              <a:rPr lang="ru-RU" altLang="ru-RU" sz="1400" dirty="0" smtClean="0"/>
              <a:t> степени характерна для регионов, где наблюдается активная депопуляция)</a:t>
            </a:r>
            <a:endParaRPr lang="ru-RU" altLang="ru-RU" sz="1400" dirty="0"/>
          </a:p>
        </p:txBody>
      </p:sp>
      <p:pic>
        <p:nvPicPr>
          <p:cNvPr id="3074" name="Picture 2" descr="C:\Users\User\Documents\Полевые исследования\Исследование Середкино - сентябрь 2014\Фото\Дх 15\DSC_0837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1576" y="6097052"/>
            <a:ext cx="3406056" cy="226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cuments\Полевые исследования\Исследование Середкино - сентябрь 2014\Фото\Дх 20\20140927_121555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1718" y="2806700"/>
            <a:ext cx="2265242" cy="302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ocuments\Полевые исследования\Исследование Чистополь - май 2014\Фото\Дх 7\20140430_125622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8925" y="6097052"/>
            <a:ext cx="2232335" cy="297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337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type="title"/>
          </p:nvPr>
        </p:nvSpPr>
        <p:spPr>
          <a:xfrm>
            <a:off x="1270000" y="698500"/>
            <a:ext cx="10464800" cy="1600200"/>
          </a:xfrm>
        </p:spPr>
        <p:txBody>
          <a:bodyPr lIns="0" tIns="0" rIns="0" bIns="0" anchor="b">
            <a:noAutofit/>
          </a:bodyPr>
          <a:lstStyle/>
          <a:p>
            <a:pPr algn="l" eaLnBrk="1"/>
            <a:r>
              <a:rPr lang="ru-RU" altLang="ru-RU" sz="6000" dirty="0">
                <a:sym typeface="Helvetica Neue Light" charset="0"/>
              </a:rPr>
              <a:t>Средний социокультурный статус</a:t>
            </a:r>
            <a:endParaRPr lang="ru-RU" altLang="ru-RU" sz="6000" dirty="0"/>
          </a:p>
        </p:txBody>
      </p:sp>
      <p:pic>
        <p:nvPicPr>
          <p:cNvPr id="12293" name="Picture 4" descr="image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4213" y="71438"/>
            <a:ext cx="8191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12294" name="Rectangle 5"/>
          <p:cNvSpPr>
            <a:spLocks/>
          </p:cNvSpPr>
          <p:nvPr/>
        </p:nvSpPr>
        <p:spPr bwMode="auto">
          <a:xfrm>
            <a:off x="1162050" y="2805113"/>
            <a:ext cx="41687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60363" indent="-36036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>
              <a:spcBef>
                <a:spcPts val="600"/>
              </a:spcBef>
              <a:buSzPct val="100000"/>
              <a:buFontTx/>
              <a:buChar char="•"/>
            </a:pPr>
            <a:r>
              <a:rPr lang="ru-RU" altLang="ru-RU" sz="2000" dirty="0"/>
              <a:t>Плохо поддаются </a:t>
            </a:r>
            <a:r>
              <a:rPr lang="ru-RU" altLang="ru-RU" sz="2000" dirty="0" err="1"/>
              <a:t>типологизации</a:t>
            </a:r>
            <a:r>
              <a:rPr lang="ru-RU" altLang="ru-RU" sz="2000" dirty="0"/>
              <a:t> (разный возраст, пол, отношение к городской среде)</a:t>
            </a:r>
          </a:p>
          <a:p>
            <a:pPr algn="l" eaLnBrk="1">
              <a:spcBef>
                <a:spcPts val="600"/>
              </a:spcBef>
              <a:buSzPct val="100000"/>
              <a:buFontTx/>
              <a:buChar char="•"/>
            </a:pPr>
            <a:r>
              <a:rPr lang="ru-RU" altLang="ru-RU" sz="2000" dirty="0"/>
              <a:t>Плохое состояние домов: все это достаточно старые срубы, крытые шифером, очевидно нуждающиеся в ремонте; </a:t>
            </a:r>
            <a:endParaRPr lang="ru-RU" altLang="ru-RU" sz="1600" dirty="0"/>
          </a:p>
        </p:txBody>
      </p:sp>
      <p:sp>
        <p:nvSpPr>
          <p:cNvPr id="12295" name="Rectangle 6"/>
          <p:cNvSpPr>
            <a:spLocks/>
          </p:cNvSpPr>
          <p:nvPr/>
        </p:nvSpPr>
        <p:spPr bwMode="auto">
          <a:xfrm>
            <a:off x="9417050" y="5246688"/>
            <a:ext cx="3240088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60363" indent="-360363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>
              <a:spcBef>
                <a:spcPts val="600"/>
              </a:spcBef>
              <a:buSzPct val="100000"/>
              <a:buFontTx/>
              <a:buChar char="•"/>
            </a:pPr>
            <a:r>
              <a:rPr lang="ru-RU" altLang="ru-RU" sz="1600" dirty="0"/>
              <a:t>Преимущественно неухоженные приусадебные участки, где на территории много мусора: старых бревен, ржавых железок и т.д.;</a:t>
            </a:r>
          </a:p>
          <a:p>
            <a:pPr algn="l" eaLnBrk="1">
              <a:spcBef>
                <a:spcPts val="600"/>
              </a:spcBef>
              <a:buSzPct val="100000"/>
              <a:buFontTx/>
              <a:buChar char="•"/>
            </a:pPr>
            <a:r>
              <a:rPr lang="ru-RU" altLang="ru-RU" sz="1600" dirty="0"/>
              <a:t>Всегда имеющийся огород, но редко встречающиеся клумбы с цветами;</a:t>
            </a:r>
          </a:p>
          <a:p>
            <a:pPr algn="l" eaLnBrk="1">
              <a:spcBef>
                <a:spcPts val="600"/>
              </a:spcBef>
              <a:buSzPct val="100000"/>
              <a:buFontTx/>
              <a:buChar char="•"/>
            </a:pPr>
            <a:r>
              <a:rPr lang="ru-RU" altLang="ru-RU" sz="1600" dirty="0"/>
              <a:t>Разномастная и разновозрастная мебель в комнатах, интерьер которых заставляет вспомнить о 1970-х годах</a:t>
            </a:r>
            <a:r>
              <a:rPr lang="ru-RU" altLang="ru-RU" sz="1800" dirty="0"/>
              <a:t>. </a:t>
            </a:r>
            <a:endParaRPr lang="ru-RU" altLang="ru-RU" sz="1400" dirty="0"/>
          </a:p>
        </p:txBody>
      </p:sp>
      <p:pic>
        <p:nvPicPr>
          <p:cNvPr id="12296" name="Picture 7" descr="image1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8413" y="5246688"/>
            <a:ext cx="292100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2297" name="Picture 8" descr="image1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0763" y="2806700"/>
            <a:ext cx="301307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2298" name="Picture 9" descr="image1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8413" y="2806700"/>
            <a:ext cx="3389312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2299" name="Picture 10" descr="image1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0488" y="6132513"/>
            <a:ext cx="2066925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2300" name="Picture 11" descr="image15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0050" y="6927850"/>
            <a:ext cx="1714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2301" name="Picture 12" descr="image17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6132513"/>
            <a:ext cx="1751013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2302" name="Picture 13" descr="image20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913" y="7080250"/>
            <a:ext cx="1714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237504" y="698500"/>
            <a:ext cx="10464800" cy="16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Autofit/>
          </a:bodyPr>
          <a:lstStyle>
            <a:lvl1pPr algn="ctr" defTabSz="584200">
              <a:defRPr sz="7600">
                <a:solidFill>
                  <a:srgbClr val="85604A"/>
                </a:solidFill>
                <a:latin typeface="+mn-lt"/>
                <a:ea typeface="+mn-ea"/>
                <a:cs typeface="+mn-cs"/>
                <a:sym typeface="Baskerville"/>
              </a:defRPr>
            </a:lvl1pPr>
            <a:lvl2pPr indent="228600" algn="ctr" defTabSz="584200">
              <a:defRPr sz="7600">
                <a:solidFill>
                  <a:srgbClr val="85604A"/>
                </a:solidFill>
                <a:latin typeface="+mn-lt"/>
                <a:ea typeface="+mn-ea"/>
                <a:cs typeface="+mn-cs"/>
                <a:sym typeface="Baskerville"/>
              </a:defRPr>
            </a:lvl2pPr>
            <a:lvl3pPr indent="457200" algn="ctr" defTabSz="584200">
              <a:defRPr sz="7600">
                <a:solidFill>
                  <a:srgbClr val="85604A"/>
                </a:solidFill>
                <a:latin typeface="+mn-lt"/>
                <a:ea typeface="+mn-ea"/>
                <a:cs typeface="+mn-cs"/>
                <a:sym typeface="Baskerville"/>
              </a:defRPr>
            </a:lvl3pPr>
            <a:lvl4pPr indent="685800" algn="ctr" defTabSz="584200">
              <a:defRPr sz="7600">
                <a:solidFill>
                  <a:srgbClr val="85604A"/>
                </a:solidFill>
                <a:latin typeface="+mn-lt"/>
                <a:ea typeface="+mn-ea"/>
                <a:cs typeface="+mn-cs"/>
                <a:sym typeface="Baskerville"/>
              </a:defRPr>
            </a:lvl4pPr>
            <a:lvl5pPr indent="914400" algn="ctr" defTabSz="584200">
              <a:defRPr sz="7600">
                <a:solidFill>
                  <a:srgbClr val="85604A"/>
                </a:solidFill>
                <a:latin typeface="+mn-lt"/>
                <a:ea typeface="+mn-ea"/>
                <a:cs typeface="+mn-cs"/>
                <a:sym typeface="Baskerville"/>
              </a:defRPr>
            </a:lvl5pPr>
            <a:lvl6pPr indent="1143000" algn="ctr" defTabSz="584200">
              <a:defRPr sz="7600">
                <a:solidFill>
                  <a:srgbClr val="85604A"/>
                </a:solidFill>
                <a:latin typeface="+mn-lt"/>
                <a:ea typeface="+mn-ea"/>
                <a:cs typeface="+mn-cs"/>
                <a:sym typeface="Baskerville"/>
              </a:defRPr>
            </a:lvl6pPr>
            <a:lvl7pPr indent="1371600" algn="ctr" defTabSz="584200">
              <a:defRPr sz="7600">
                <a:solidFill>
                  <a:srgbClr val="85604A"/>
                </a:solidFill>
                <a:latin typeface="+mn-lt"/>
                <a:ea typeface="+mn-ea"/>
                <a:cs typeface="+mn-cs"/>
                <a:sym typeface="Baskerville"/>
              </a:defRPr>
            </a:lvl7pPr>
            <a:lvl8pPr indent="1600200" algn="ctr" defTabSz="584200">
              <a:defRPr sz="7600">
                <a:solidFill>
                  <a:srgbClr val="85604A"/>
                </a:solidFill>
                <a:latin typeface="+mn-lt"/>
                <a:ea typeface="+mn-ea"/>
                <a:cs typeface="+mn-cs"/>
                <a:sym typeface="Baskerville"/>
              </a:defRPr>
            </a:lvl8pPr>
            <a:lvl9pPr indent="1828800" algn="ctr" defTabSz="584200">
              <a:defRPr sz="7600">
                <a:solidFill>
                  <a:srgbClr val="85604A"/>
                </a:solidFill>
                <a:latin typeface="+mn-lt"/>
                <a:ea typeface="+mn-ea"/>
                <a:cs typeface="+mn-cs"/>
                <a:sym typeface="Baskerville"/>
              </a:defRPr>
            </a:lvl9pPr>
          </a:lstStyle>
          <a:p>
            <a:pPr algn="l"/>
            <a:r>
              <a:rPr lang="ru-RU" altLang="ru-RU" sz="6000" dirty="0" smtClean="0">
                <a:sym typeface="Helvetica Neue Light" charset="0"/>
              </a:rPr>
              <a:t>Средний социокультурный статус</a:t>
            </a:r>
            <a:endParaRPr lang="ru-RU" altLang="ru-RU" sz="6000" dirty="0"/>
          </a:p>
        </p:txBody>
      </p:sp>
    </p:spTree>
    <p:extLst>
      <p:ext uri="{BB962C8B-B14F-4D97-AF65-F5344CB8AC3E}">
        <p14:creationId xmlns:p14="http://schemas.microsoft.com/office/powerpoint/2010/main" val="40407674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image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4213" y="71438"/>
            <a:ext cx="81915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Изображение 1" descr="IMAG004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728" y="2648506"/>
            <a:ext cx="4343022" cy="2448272"/>
          </a:xfrm>
          <a:prstGeom prst="rect">
            <a:avLst/>
          </a:prstGeom>
        </p:spPr>
      </p:pic>
      <p:pic>
        <p:nvPicPr>
          <p:cNvPr id="6" name="Изображение 5" descr="IMAG278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6616" y="7253064"/>
            <a:ext cx="4087550" cy="2304256"/>
          </a:xfrm>
          <a:prstGeom prst="rect">
            <a:avLst/>
          </a:prstGeom>
        </p:spPr>
      </p:pic>
      <p:pic>
        <p:nvPicPr>
          <p:cNvPr id="7" name="Изображение 6" descr="20130625_17475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6096" y="6172944"/>
            <a:ext cx="4608512" cy="3456384"/>
          </a:xfrm>
          <a:prstGeom prst="rect">
            <a:avLst/>
          </a:prstGeom>
        </p:spPr>
      </p:pic>
      <p:sp>
        <p:nvSpPr>
          <p:cNvPr id="13" name="Rectangle 5"/>
          <p:cNvSpPr>
            <a:spLocks/>
          </p:cNvSpPr>
          <p:nvPr/>
        </p:nvSpPr>
        <p:spPr bwMode="auto">
          <a:xfrm>
            <a:off x="237705" y="5452864"/>
            <a:ext cx="3456384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9875" indent="-269875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>
              <a:spcBef>
                <a:spcPts val="600"/>
              </a:spcBef>
              <a:buSzPct val="100000"/>
              <a:buFontTx/>
              <a:buChar char="•"/>
            </a:pPr>
            <a:r>
              <a:rPr lang="ru-RU" altLang="ru-RU" sz="1800" dirty="0" smtClean="0"/>
              <a:t>В Коксовом оснащенность техникой не репрезентирует средний и высокий статус домохозяйства.</a:t>
            </a:r>
          </a:p>
          <a:p>
            <a:pPr algn="l" eaLnBrk="1">
              <a:spcBef>
                <a:spcPts val="600"/>
              </a:spcBef>
              <a:buSzPct val="100000"/>
              <a:buFontTx/>
              <a:buChar char="•"/>
            </a:pPr>
            <a:r>
              <a:rPr lang="ru-RU" altLang="ru-RU" sz="1800" dirty="0" smtClean="0"/>
              <a:t>Разделение на основании включенности в городские практики потребления.</a:t>
            </a:r>
            <a:endParaRPr lang="ru-RU" altLang="ru-RU" sz="1800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237504" y="698500"/>
            <a:ext cx="10464800" cy="16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Autofit/>
          </a:bodyPr>
          <a:lstStyle>
            <a:lvl1pPr algn="ctr" defTabSz="584200">
              <a:defRPr sz="7600">
                <a:solidFill>
                  <a:srgbClr val="85604A"/>
                </a:solidFill>
                <a:latin typeface="+mn-lt"/>
                <a:ea typeface="+mn-ea"/>
                <a:cs typeface="+mn-cs"/>
                <a:sym typeface="Baskerville"/>
              </a:defRPr>
            </a:lvl1pPr>
            <a:lvl2pPr indent="228600" algn="ctr" defTabSz="584200">
              <a:defRPr sz="7600">
                <a:solidFill>
                  <a:srgbClr val="85604A"/>
                </a:solidFill>
                <a:latin typeface="+mn-lt"/>
                <a:ea typeface="+mn-ea"/>
                <a:cs typeface="+mn-cs"/>
                <a:sym typeface="Baskerville"/>
              </a:defRPr>
            </a:lvl2pPr>
            <a:lvl3pPr indent="457200" algn="ctr" defTabSz="584200">
              <a:defRPr sz="7600">
                <a:solidFill>
                  <a:srgbClr val="85604A"/>
                </a:solidFill>
                <a:latin typeface="+mn-lt"/>
                <a:ea typeface="+mn-ea"/>
                <a:cs typeface="+mn-cs"/>
                <a:sym typeface="Baskerville"/>
              </a:defRPr>
            </a:lvl3pPr>
            <a:lvl4pPr indent="685800" algn="ctr" defTabSz="584200">
              <a:defRPr sz="7600">
                <a:solidFill>
                  <a:srgbClr val="85604A"/>
                </a:solidFill>
                <a:latin typeface="+mn-lt"/>
                <a:ea typeface="+mn-ea"/>
                <a:cs typeface="+mn-cs"/>
                <a:sym typeface="Baskerville"/>
              </a:defRPr>
            </a:lvl4pPr>
            <a:lvl5pPr indent="914400" algn="ctr" defTabSz="584200">
              <a:defRPr sz="7600">
                <a:solidFill>
                  <a:srgbClr val="85604A"/>
                </a:solidFill>
                <a:latin typeface="+mn-lt"/>
                <a:ea typeface="+mn-ea"/>
                <a:cs typeface="+mn-cs"/>
                <a:sym typeface="Baskerville"/>
              </a:defRPr>
            </a:lvl5pPr>
            <a:lvl6pPr indent="1143000" algn="ctr" defTabSz="584200">
              <a:defRPr sz="7600">
                <a:solidFill>
                  <a:srgbClr val="85604A"/>
                </a:solidFill>
                <a:latin typeface="+mn-lt"/>
                <a:ea typeface="+mn-ea"/>
                <a:cs typeface="+mn-cs"/>
                <a:sym typeface="Baskerville"/>
              </a:defRPr>
            </a:lvl6pPr>
            <a:lvl7pPr indent="1371600" algn="ctr" defTabSz="584200">
              <a:defRPr sz="7600">
                <a:solidFill>
                  <a:srgbClr val="85604A"/>
                </a:solidFill>
                <a:latin typeface="+mn-lt"/>
                <a:ea typeface="+mn-ea"/>
                <a:cs typeface="+mn-cs"/>
                <a:sym typeface="Baskerville"/>
              </a:defRPr>
            </a:lvl7pPr>
            <a:lvl8pPr indent="1600200" algn="ctr" defTabSz="584200">
              <a:defRPr sz="7600">
                <a:solidFill>
                  <a:srgbClr val="85604A"/>
                </a:solidFill>
                <a:latin typeface="+mn-lt"/>
                <a:ea typeface="+mn-ea"/>
                <a:cs typeface="+mn-cs"/>
                <a:sym typeface="Baskerville"/>
              </a:defRPr>
            </a:lvl8pPr>
            <a:lvl9pPr indent="1828800" algn="ctr" defTabSz="584200">
              <a:defRPr sz="7600">
                <a:solidFill>
                  <a:srgbClr val="85604A"/>
                </a:solidFill>
                <a:latin typeface="+mn-lt"/>
                <a:ea typeface="+mn-ea"/>
                <a:cs typeface="+mn-cs"/>
                <a:sym typeface="Baskerville"/>
              </a:defRPr>
            </a:lvl9pPr>
          </a:lstStyle>
          <a:p>
            <a:pPr algn="l"/>
            <a:r>
              <a:rPr lang="ru-RU" altLang="ru-RU" sz="6000" dirty="0" smtClean="0">
                <a:sym typeface="Helvetica Neue Light" charset="0"/>
              </a:rPr>
              <a:t>Средний социокультурный статус</a:t>
            </a:r>
            <a:endParaRPr lang="ru-RU" altLang="ru-RU" sz="6000" dirty="0"/>
          </a:p>
        </p:txBody>
      </p:sp>
      <p:pic>
        <p:nvPicPr>
          <p:cNvPr id="1026" name="Picture 2" descr="C:\Users\User\Documents\Полевые исследования\Исследование Чистополь - май 2014\Фото\Дх 5\20140429_15350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8043" y="3743925"/>
            <a:ext cx="4006123" cy="300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cuments\Полевые исследования\Исследование Середкино - сентябрь 2014\Фото\Дх 11\20140926_162155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6256" y="1996310"/>
            <a:ext cx="3081536" cy="410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0730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>
          <a:xfrm>
            <a:off x="1270000" y="698500"/>
            <a:ext cx="10464800" cy="1600200"/>
          </a:xfrm>
        </p:spPr>
        <p:txBody>
          <a:bodyPr lIns="0" tIns="0" rIns="0" bIns="0" anchor="b">
            <a:noAutofit/>
          </a:bodyPr>
          <a:lstStyle/>
          <a:p>
            <a:pPr algn="l" eaLnBrk="1"/>
            <a:r>
              <a:rPr lang="ru-RU" altLang="ru-RU" sz="6000" dirty="0">
                <a:sym typeface="Helvetica Neue Light" charset="0"/>
              </a:rPr>
              <a:t>Высокий социокультурный статус</a:t>
            </a:r>
            <a:endParaRPr lang="ru-RU" altLang="ru-RU" sz="6000" dirty="0"/>
          </a:p>
        </p:txBody>
      </p:sp>
      <p:pic>
        <p:nvPicPr>
          <p:cNvPr id="13317" name="Picture 4" descr="image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4213" y="71438"/>
            <a:ext cx="8191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13318" name="Rectangle 5"/>
          <p:cNvSpPr>
            <a:spLocks/>
          </p:cNvSpPr>
          <p:nvPr/>
        </p:nvSpPr>
        <p:spPr bwMode="auto">
          <a:xfrm>
            <a:off x="1162050" y="2805113"/>
            <a:ext cx="4348163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9875" indent="-269875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>
              <a:spcBef>
                <a:spcPts val="600"/>
              </a:spcBef>
              <a:buSzPct val="100000"/>
              <a:buFontTx/>
              <a:buChar char="•"/>
            </a:pPr>
            <a:r>
              <a:rPr lang="ru-RU" altLang="ru-RU" sz="1800" dirty="0"/>
              <a:t>По-другому выглядит дом: пристройки, мансарда, современные материалы: </a:t>
            </a:r>
            <a:r>
              <a:rPr lang="ru-RU" altLang="ru-RU" sz="1800" dirty="0" err="1"/>
              <a:t>ондулин</a:t>
            </a:r>
            <a:r>
              <a:rPr lang="ru-RU" altLang="ru-RU" sz="1800" dirty="0"/>
              <a:t>, </a:t>
            </a:r>
            <a:r>
              <a:rPr lang="ru-RU" altLang="ru-RU" sz="1800" dirty="0" err="1"/>
              <a:t>руфлекс</a:t>
            </a:r>
            <a:r>
              <a:rPr lang="ru-RU" altLang="ru-RU" sz="1800" dirty="0"/>
              <a:t>, </a:t>
            </a:r>
            <a:r>
              <a:rPr lang="ru-RU" altLang="ru-RU" sz="1800" dirty="0" err="1"/>
              <a:t>сайдинг</a:t>
            </a:r>
            <a:r>
              <a:rPr lang="ru-RU" altLang="ru-RU" sz="1800" dirty="0"/>
              <a:t>.</a:t>
            </a:r>
          </a:p>
          <a:p>
            <a:pPr algn="l" eaLnBrk="1">
              <a:spcBef>
                <a:spcPts val="600"/>
              </a:spcBef>
              <a:buSzPct val="100000"/>
              <a:buFontTx/>
              <a:buChar char="•"/>
            </a:pPr>
            <a:r>
              <a:rPr lang="ru-RU" altLang="ru-RU" sz="1800" dirty="0"/>
              <a:t>Интерьер мало отличается от современных городских квартир:  кухонные гарнитуры со встроенной плитой и вытяжкой, сочетание плитки и обоев на стенах кухни, </a:t>
            </a:r>
            <a:r>
              <a:rPr lang="ru-RU" altLang="ru-RU" sz="1800" dirty="0" err="1"/>
              <a:t>ламинат</a:t>
            </a:r>
            <a:r>
              <a:rPr lang="ru-RU" altLang="ru-RU" sz="1800" dirty="0"/>
              <a:t> или  плитка на полу, телевизоры в кухне и в комнате, стенки и компьютерные столики и т.д.</a:t>
            </a:r>
          </a:p>
        </p:txBody>
      </p:sp>
      <p:sp>
        <p:nvSpPr>
          <p:cNvPr id="13319" name="Rectangle 6"/>
          <p:cNvSpPr>
            <a:spLocks/>
          </p:cNvSpPr>
          <p:nvPr/>
        </p:nvSpPr>
        <p:spPr bwMode="auto">
          <a:xfrm>
            <a:off x="8761413" y="5911850"/>
            <a:ext cx="3895725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60350" indent="-2603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>
              <a:spcBef>
                <a:spcPts val="600"/>
              </a:spcBef>
              <a:buSzPct val="100000"/>
              <a:buFontTx/>
              <a:buChar char="•"/>
            </a:pPr>
            <a:r>
              <a:rPr lang="ru-RU" altLang="ru-RU" sz="1800" dirty="0"/>
              <a:t>Наличие видеотек, аудиотек и библиотек (особенно в семьях, где есть школьники)</a:t>
            </a:r>
          </a:p>
          <a:p>
            <a:pPr algn="l" eaLnBrk="1">
              <a:spcBef>
                <a:spcPts val="600"/>
              </a:spcBef>
              <a:buSzPct val="100000"/>
              <a:buFontTx/>
              <a:buChar char="•"/>
            </a:pPr>
            <a:r>
              <a:rPr lang="ru-RU" altLang="ru-RU" sz="1800" dirty="0"/>
              <a:t>Среди них есть как городские жители, переехавшие в деревню и сохранившие городские привычки </a:t>
            </a:r>
            <a:r>
              <a:rPr lang="ru-RU" altLang="ru-RU" sz="1800" dirty="0" err="1"/>
              <a:t>медиапотребления</a:t>
            </a:r>
            <a:r>
              <a:rPr lang="ru-RU" altLang="ru-RU" sz="1800" dirty="0"/>
              <a:t>, так и деревенские жители, стремящиеся обустроить свой быт «по-городскому</a:t>
            </a:r>
            <a:r>
              <a:rPr lang="ru-RU" altLang="ru-RU" sz="1800" dirty="0" smtClean="0"/>
              <a:t>».</a:t>
            </a:r>
          </a:p>
          <a:p>
            <a:pPr algn="l" eaLnBrk="1">
              <a:spcBef>
                <a:spcPts val="600"/>
              </a:spcBef>
              <a:buSzPct val="100000"/>
              <a:buFontTx/>
              <a:buChar char="•"/>
            </a:pPr>
            <a:r>
              <a:rPr lang="ru-RU" altLang="ru-RU" sz="1800" dirty="0" smtClean="0"/>
              <a:t>Цветы на участке</a:t>
            </a:r>
            <a:endParaRPr lang="ru-RU" altLang="ru-RU" sz="1800" dirty="0"/>
          </a:p>
        </p:txBody>
      </p:sp>
      <p:pic>
        <p:nvPicPr>
          <p:cNvPr id="13320" name="Picture 7" descr="image2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0213" y="5715000"/>
            <a:ext cx="307181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3321" name="Picture 8" descr="image2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0213" y="2805113"/>
            <a:ext cx="3732212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3322" name="Picture 9" descr="image2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1813" y="2805113"/>
            <a:ext cx="2100262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3323" name="Picture 10" descr="image2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7413" y="6319838"/>
            <a:ext cx="1903412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3324" name="Picture 11" descr="image28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4925" y="6319838"/>
            <a:ext cx="1941513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125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270000" y="698500"/>
            <a:ext cx="10464800" cy="1600200"/>
          </a:xfrm>
        </p:spPr>
        <p:txBody>
          <a:bodyPr lIns="0" tIns="0" rIns="0" bIns="0" anchor="b">
            <a:noAutofit/>
          </a:bodyPr>
          <a:lstStyle/>
          <a:p>
            <a:pPr algn="l"/>
            <a:r>
              <a:rPr lang="ru-RU" sz="6000" dirty="0">
                <a:sym typeface="Helvetica Neue Light" charset="0"/>
              </a:rPr>
              <a:t>Высокий социокультурный статус</a:t>
            </a:r>
            <a:endParaRPr lang="fr-FR" sz="6000" dirty="0"/>
          </a:p>
        </p:txBody>
      </p:sp>
      <p:pic>
        <p:nvPicPr>
          <p:cNvPr id="19460" name="Picture 4" descr="image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4213" y="71438"/>
            <a:ext cx="81915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Изображение 2" descr="2506201339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776" y="2716560"/>
            <a:ext cx="3816424" cy="2862318"/>
          </a:xfrm>
          <a:prstGeom prst="rect">
            <a:avLst/>
          </a:prstGeom>
        </p:spPr>
      </p:pic>
      <p:pic>
        <p:nvPicPr>
          <p:cNvPr id="4" name="Изображение 3" descr="2506201339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208" y="2716560"/>
            <a:ext cx="3816424" cy="2862318"/>
          </a:xfrm>
          <a:prstGeom prst="rect">
            <a:avLst/>
          </a:prstGeom>
        </p:spPr>
      </p:pic>
      <p:pic>
        <p:nvPicPr>
          <p:cNvPr id="5" name="Изображение 4" descr="IMG_176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955550" y="3423650"/>
            <a:ext cx="4242536" cy="2828357"/>
          </a:xfrm>
          <a:prstGeom prst="rect">
            <a:avLst/>
          </a:prstGeom>
        </p:spPr>
      </p:pic>
      <p:pic>
        <p:nvPicPr>
          <p:cNvPr id="6" name="Изображение 5" descr="IMG_176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1710" y="6190945"/>
            <a:ext cx="3564395" cy="2376264"/>
          </a:xfrm>
          <a:prstGeom prst="rect">
            <a:avLst/>
          </a:prstGeom>
        </p:spPr>
      </p:pic>
      <p:pic>
        <p:nvPicPr>
          <p:cNvPr id="7" name="Изображение 6" descr="IMG_5037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048" y="5596880"/>
            <a:ext cx="5292588" cy="3528392"/>
          </a:xfrm>
          <a:prstGeom prst="rect">
            <a:avLst/>
          </a:prstGeom>
        </p:spPr>
      </p:pic>
      <p:pic>
        <p:nvPicPr>
          <p:cNvPr id="8" name="Изображение 7" descr="IMAG2791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2639" y="7109048"/>
            <a:ext cx="3832079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893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768" y="556320"/>
            <a:ext cx="10795000" cy="2362200"/>
          </a:xfrm>
        </p:spPr>
        <p:txBody>
          <a:bodyPr>
            <a:normAutofit/>
          </a:bodyPr>
          <a:lstStyle/>
          <a:p>
            <a:r>
              <a:rPr lang="ru-RU" sz="6000" dirty="0"/>
              <a:t>Бытовые повседневные практики</a:t>
            </a:r>
            <a:endParaRPr lang="ru-RU" sz="60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6084025"/>
              </p:ext>
            </p:extLst>
          </p:nvPr>
        </p:nvGraphicFramePr>
        <p:xfrm>
          <a:off x="669752" y="2716560"/>
          <a:ext cx="11521280" cy="5919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5" descr="image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4213" y="71438"/>
            <a:ext cx="81915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63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Культурные практики</a:t>
            </a:r>
            <a:endParaRPr lang="ru-RU" sz="60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690181"/>
              </p:ext>
            </p:extLst>
          </p:nvPr>
        </p:nvGraphicFramePr>
        <p:xfrm>
          <a:off x="1173808" y="3076600"/>
          <a:ext cx="10945216" cy="5649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5" descr="image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4213" y="71438"/>
            <a:ext cx="81915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010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3384" y="2943931"/>
            <a:ext cx="4237917" cy="5600417"/>
          </a:xfrm>
          <a:prstGeom prst="rect">
            <a:avLst/>
          </a:prstGeom>
        </p:spPr>
      </p:pic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dirty="0" err="1">
                <a:solidFill>
                  <a:srgbClr val="85604A"/>
                </a:solidFill>
              </a:rPr>
              <a:t>Проблемы</a:t>
            </a:r>
            <a:r>
              <a:rPr sz="6000" dirty="0">
                <a:solidFill>
                  <a:srgbClr val="85604A"/>
                </a:solidFill>
              </a:rPr>
              <a:t> </a:t>
            </a:r>
            <a:r>
              <a:rPr sz="6000" dirty="0" err="1">
                <a:solidFill>
                  <a:srgbClr val="85604A"/>
                </a:solidFill>
              </a:rPr>
              <a:t>терминологии</a:t>
            </a:r>
            <a:endParaRPr sz="6000" dirty="0">
              <a:solidFill>
                <a:srgbClr val="85604A"/>
              </a:solidFill>
            </a:endParaRP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1104900" y="3022600"/>
            <a:ext cx="6554836" cy="5715000"/>
          </a:xfrm>
          <a:prstGeom prst="rect">
            <a:avLst/>
          </a:prstGeom>
        </p:spPr>
        <p:txBody>
          <a:bodyPr/>
          <a:lstStyle/>
          <a:p>
            <a:pPr marL="152400" lvl="0" indent="-152400" defTabSz="233679">
              <a:spcBef>
                <a:spcPts val="1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1440">
                <a:solidFill>
                  <a:srgbClr val="625B48"/>
                </a:solidFill>
              </a:rPr>
              <a:t>Медиапотребление (media consumption) - термин индустриальный, распространенный в отрасли</a:t>
            </a:r>
          </a:p>
          <a:p>
            <a:pPr marL="152400" lvl="0" indent="-152400" defTabSz="233679">
              <a:spcBef>
                <a:spcPts val="1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1440">
                <a:solidFill>
                  <a:srgbClr val="625B48"/>
                </a:solidFill>
              </a:rPr>
              <a:t>Оперирование термином предполагает, что медиа - такой же товар, как и все остальные. А люди потребляют медиа, удовлетворяя свои потребности (как в гастрономии).</a:t>
            </a:r>
          </a:p>
          <a:p>
            <a:pPr marL="152400" lvl="0" indent="-152400" defTabSz="233679">
              <a:spcBef>
                <a:spcPts val="1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1440">
                <a:solidFill>
                  <a:srgbClr val="625B48"/>
                </a:solidFill>
              </a:rPr>
              <a:t>Однако:</a:t>
            </a:r>
          </a:p>
          <a:p>
            <a:pPr marL="304800" lvl="1" indent="-152400" defTabSz="233679">
              <a:spcBef>
                <a:spcPts val="1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1440">
                <a:solidFill>
                  <a:srgbClr val="625B48"/>
                </a:solidFill>
              </a:rPr>
              <a:t>Потребности в медиа не являются явными, а их потребление сильно связано с индивидуальными неоценимыми вкусами аудитории (Hesmondalsh; Huet et al)</a:t>
            </a:r>
          </a:p>
          <a:p>
            <a:pPr marL="304800" lvl="1" indent="-152400" defTabSz="233679">
              <a:spcBef>
                <a:spcPts val="1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1440">
                <a:solidFill>
                  <a:srgbClr val="625B48"/>
                </a:solidFill>
              </a:rPr>
              <a:t>Ценность возникает после потребления медиапродукта (Herscovici)</a:t>
            </a:r>
          </a:p>
          <a:p>
            <a:pPr marL="304800" lvl="1" indent="-152400" defTabSz="233679">
              <a:spcBef>
                <a:spcPts val="1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1440">
                <a:solidFill>
                  <a:srgbClr val="625B48"/>
                </a:solidFill>
              </a:rPr>
              <a:t>Медиапродукт не просто продукт, а социальное благо, перманентно культивирующий культурный мир человека, помогая ему ориентироваться в окружающем мире и т.д. БЕЗ ПОНИМАНИЯ ЭТОГО САМИМ ИНДИВИДОМ</a:t>
            </a:r>
          </a:p>
          <a:p>
            <a:pPr marL="304800" lvl="1" indent="-152400" defTabSz="233679">
              <a:spcBef>
                <a:spcPts val="1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1440">
                <a:solidFill>
                  <a:srgbClr val="625B48"/>
                </a:solidFill>
              </a:rPr>
              <a:t>Аудитория таким образом не простой "потребитель", а активный пользователь, осуществляющий перманентный процесс внутренней интеракции с контентом (Katz et al.; Morley; Flichy)</a:t>
            </a:r>
          </a:p>
          <a:p>
            <a:pPr marL="152400" lvl="0" indent="-152400" defTabSz="233679">
              <a:spcBef>
                <a:spcPts val="1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1440">
                <a:solidFill>
                  <a:srgbClr val="625B48"/>
                </a:solidFill>
              </a:rPr>
              <a:t>Ученые за рубежом предпочитают термины "медиапрактики" (Media practices), "использование медиа" (media usage), "медиаповседневность"</a:t>
            </a:r>
          </a:p>
          <a:p>
            <a:pPr marL="152400" lvl="0" indent="-152400" defTabSz="233679">
              <a:spcBef>
                <a:spcPts val="1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endParaRPr sz="1440">
              <a:solidFill>
                <a:srgbClr val="625B48"/>
              </a:solidFill>
            </a:endParaRPr>
          </a:p>
        </p:txBody>
      </p:sp>
      <p:pic>
        <p:nvPicPr>
          <p:cNvPr id="5" name="Picture 5" descr="image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4213" y="71438"/>
            <a:ext cx="81915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err="1" smtClean="0"/>
              <a:t>Медиапрактики</a:t>
            </a:r>
            <a:endParaRPr lang="ru-RU" sz="60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5609395"/>
              </p:ext>
            </p:extLst>
          </p:nvPr>
        </p:nvGraphicFramePr>
        <p:xfrm>
          <a:off x="813768" y="2284512"/>
          <a:ext cx="11521280" cy="627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image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4213" y="71438"/>
            <a:ext cx="81915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722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1270000" y="685800"/>
            <a:ext cx="10464800" cy="1612900"/>
          </a:xfrm>
        </p:spPr>
        <p:txBody>
          <a:bodyPr lIns="0" tIns="0" rIns="0" bIns="0" anchor="b"/>
          <a:lstStyle/>
          <a:p>
            <a:pPr algn="l">
              <a:buFont typeface="ZapfDingbatsITC" charset="0"/>
              <a:buNone/>
            </a:pPr>
            <a:r>
              <a:rPr lang="ru-RU" sz="4800" b="1" dirty="0" smtClean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Отличия статусов</a:t>
            </a:r>
            <a:endParaRPr lang="fr-FR" b="1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96975" y="2922588"/>
            <a:ext cx="4873377" cy="6553200"/>
          </a:xfrm>
        </p:spPr>
        <p:txBody>
          <a:bodyPr lIns="0" tIns="0" rIns="0" bIns="0" anchor="t"/>
          <a:lstStyle/>
          <a:p>
            <a:pPr marL="439738" indent="-439738">
              <a:spcBef>
                <a:spcPts val="1200"/>
              </a:spcBef>
              <a:buFontTx/>
              <a:buChar char="•"/>
            </a:pPr>
            <a:r>
              <a:rPr lang="ru-RU" sz="1800" dirty="0" smtClean="0"/>
              <a:t>Решение </a:t>
            </a:r>
            <a:r>
              <a:rPr lang="ru-RU" sz="1800" dirty="0"/>
              <a:t>о покупке тех или иных предметов бытовой техники, культуры или </a:t>
            </a:r>
            <a:r>
              <a:rPr lang="ru-RU" sz="1800" dirty="0" err="1"/>
              <a:t>медиаустройств</a:t>
            </a:r>
            <a:r>
              <a:rPr lang="ru-RU" sz="1800" dirty="0"/>
              <a:t> </a:t>
            </a:r>
            <a:r>
              <a:rPr lang="ru-RU" sz="1800" dirty="0" smtClean="0"/>
              <a:t>респонденты </a:t>
            </a:r>
            <a:r>
              <a:rPr lang="ru-RU" sz="1800" dirty="0"/>
              <a:t>принимаются  без определяющий оглядки на  доходы. Главным  оказывается желание пользоваться теми или иными благами цивилизации и культуры. </a:t>
            </a:r>
          </a:p>
          <a:p>
            <a:pPr marL="439738" indent="-439738">
              <a:spcBef>
                <a:spcPts val="1200"/>
              </a:spcBef>
              <a:buFontTx/>
              <a:buChar char="•"/>
            </a:pPr>
            <a:r>
              <a:rPr lang="ru-RU" sz="1800" dirty="0" smtClean="0"/>
              <a:t>Жители </a:t>
            </a:r>
            <a:r>
              <a:rPr lang="ru-RU" sz="1800" dirty="0"/>
              <a:t>Ростовской </a:t>
            </a:r>
            <a:r>
              <a:rPr lang="ru-RU" sz="1800" dirty="0" smtClean="0"/>
              <a:t>области и Татарстана </a:t>
            </a:r>
            <a:r>
              <a:rPr lang="ru-RU" sz="1800" dirty="0"/>
              <a:t>придают большее значение предметам традиционной и </a:t>
            </a:r>
            <a:r>
              <a:rPr lang="ru-RU" sz="1800" dirty="0" err="1"/>
              <a:t>медиакультуры</a:t>
            </a:r>
            <a:r>
              <a:rPr lang="ru-RU" sz="1800" dirty="0"/>
              <a:t> в своей повседневной жизни.  Но доминируют тут все-таки предметы традиционной культуры: библиотека, видеотека, аудиотека, фотографии, картины, календари, иконы, сувениры, награды. </a:t>
            </a:r>
            <a:endParaRPr lang="ru-RU" sz="1800" dirty="0" smtClean="0"/>
          </a:p>
          <a:p>
            <a:pPr marL="439738" indent="-439738">
              <a:spcBef>
                <a:spcPts val="1200"/>
              </a:spcBef>
              <a:buFontTx/>
              <a:buChar char="•"/>
            </a:pPr>
            <a:r>
              <a:rPr lang="ru-RU" sz="1800" dirty="0" smtClean="0"/>
              <a:t>Много артефактов советской массовой культуры. В этом смысле более высокий статус оснащения медиа не связан с более современными устройствами </a:t>
            </a:r>
            <a:r>
              <a:rPr lang="ru-RU" sz="1800" dirty="0" err="1" smtClean="0"/>
              <a:t>медиапотребления</a:t>
            </a:r>
            <a:r>
              <a:rPr lang="ru-RU" sz="1800" dirty="0" smtClean="0"/>
              <a:t>. </a:t>
            </a:r>
            <a:endParaRPr lang="fr-FR" sz="1800" dirty="0" smtClean="0"/>
          </a:p>
        </p:txBody>
      </p:sp>
      <p:pic>
        <p:nvPicPr>
          <p:cNvPr id="20485" name="Picture 5" descr="image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4213" y="71438"/>
            <a:ext cx="81915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officeArt object"/>
          <p:cNvGraphicFramePr/>
          <p:nvPr>
            <p:extLst>
              <p:ext uri="{D42A27DB-BD31-4B8C-83A1-F6EECF244321}">
                <p14:modId xmlns:p14="http://schemas.microsoft.com/office/powerpoint/2010/main" val="852295643"/>
              </p:ext>
            </p:extLst>
          </p:nvPr>
        </p:nvGraphicFramePr>
        <p:xfrm>
          <a:off x="6214368" y="3004592"/>
          <a:ext cx="602811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04256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>
          <a:xfrm>
            <a:off x="1270000" y="685800"/>
            <a:ext cx="10464800" cy="1612900"/>
          </a:xfrm>
        </p:spPr>
        <p:txBody>
          <a:bodyPr lIns="0" tIns="0" rIns="0" bIns="0" anchor="b"/>
          <a:lstStyle/>
          <a:p>
            <a:pPr algn="l" eaLnBrk="1">
              <a:buFont typeface="ZapfDingbatsITC" charset="0"/>
              <a:buNone/>
            </a:pPr>
            <a:r>
              <a:rPr lang="ru-RU" altLang="ru-RU" sz="4400" b="1" dirty="0" smtClean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Общая специфика </a:t>
            </a:r>
            <a:r>
              <a:rPr lang="ru-RU" altLang="ru-RU" sz="4400" b="1" dirty="0" err="1" smtClean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медиапотребления</a:t>
            </a:r>
            <a:r>
              <a:rPr lang="ru-RU" altLang="ru-RU" sz="4400" b="1" dirty="0" smtClean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 </a:t>
            </a:r>
            <a:endParaRPr lang="ru-RU" altLang="ru-RU" sz="7200" b="1" dirty="0" smtClean="0"/>
          </a:p>
        </p:txBody>
      </p:sp>
      <p:sp>
        <p:nvSpPr>
          <p:cNvPr id="184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96975" y="2922588"/>
            <a:ext cx="11576050" cy="6553200"/>
          </a:xfrm>
        </p:spPr>
        <p:txBody>
          <a:bodyPr lIns="0" tIns="0" rIns="0" bIns="0" anchor="t"/>
          <a:lstStyle/>
          <a:p>
            <a:pPr eaLnBrk="1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ru-RU" altLang="ru-RU" sz="1800" dirty="0" smtClean="0"/>
              <a:t>Увеличившийся выбор телеканалов не привел к существенному увеличению разнообразия предпочтений. Респонденты продолжают отдавать предпочтение Первому каналу, России-1, к их набору добавилась Звезда. </a:t>
            </a:r>
            <a:r>
              <a:rPr lang="ru-RU" altLang="ru-RU" sz="1800" dirty="0" smtClean="0"/>
              <a:t>К </a:t>
            </a:r>
            <a:r>
              <a:rPr lang="ru-RU" altLang="ru-RU" sz="1800" dirty="0" smtClean="0"/>
              <a:t>ним добавляются развлекательные каналы «ТНТ» и «СТС».</a:t>
            </a:r>
            <a:r>
              <a:rPr lang="ru-RU" altLang="ru-RU" sz="1800" dirty="0"/>
              <a:t> </a:t>
            </a:r>
            <a:r>
              <a:rPr lang="ru-RU" altLang="ru-RU" sz="1800" dirty="0" smtClean="0"/>
              <a:t>Из </a:t>
            </a:r>
            <a:r>
              <a:rPr lang="ru-RU" altLang="ru-RU" sz="1800" dirty="0" err="1" smtClean="0"/>
              <a:t>нишевых</a:t>
            </a:r>
            <a:r>
              <a:rPr lang="ru-RU" altLang="ru-RU" sz="1800" dirty="0" smtClean="0"/>
              <a:t> каналов </a:t>
            </a:r>
            <a:r>
              <a:rPr lang="ru-RU" altLang="ru-RU" sz="1800" dirty="0" smtClean="0"/>
              <a:t>чаще </a:t>
            </a:r>
            <a:r>
              <a:rPr lang="ru-RU" altLang="ru-RU" sz="1800" dirty="0" smtClean="0"/>
              <a:t>всего </a:t>
            </a:r>
            <a:r>
              <a:rPr lang="ru-RU" altLang="ru-RU" sz="1800" dirty="0" smtClean="0"/>
              <a:t>упоминаются  </a:t>
            </a:r>
            <a:r>
              <a:rPr lang="ru-RU" altLang="ru-RU" sz="1800" dirty="0" smtClean="0"/>
              <a:t>«Охота и рыбалка», «Дом кино», «Карусель</a:t>
            </a:r>
            <a:r>
              <a:rPr lang="ru-RU" altLang="ru-RU" sz="1800" dirty="0" smtClean="0"/>
              <a:t>».</a:t>
            </a:r>
            <a:endParaRPr lang="ru-RU" altLang="ru-RU" sz="1800" dirty="0" smtClean="0"/>
          </a:p>
          <a:p>
            <a:pPr eaLnBrk="1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ru-RU" altLang="ru-RU" sz="1800" dirty="0" smtClean="0"/>
              <a:t>Все группы респондентов раздражает жестокость на телеэкране. </a:t>
            </a:r>
          </a:p>
          <a:p>
            <a:pPr eaLnBrk="1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ru-RU" altLang="ru-RU" sz="1800" dirty="0" smtClean="0"/>
              <a:t>Просмотр телепрограмм никак не влияет на их повседневные практики, жизненные ориентиры, ценности.  </a:t>
            </a:r>
          </a:p>
          <a:p>
            <a:pPr eaLnBrk="1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ru-RU" altLang="ru-RU" sz="1800" dirty="0" smtClean="0"/>
              <a:t>Респонденты не меняют режим дня, работы и уклад жизни, подстраивая его под  просмотр определенных телепрограмм (смотрят,  «когда сделана вся работа в доме и в огороде»). </a:t>
            </a:r>
          </a:p>
          <a:p>
            <a:pPr eaLnBrk="1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ru-RU" altLang="ru-RU" sz="1800" dirty="0" smtClean="0"/>
              <a:t>Доверие телевидению, но с другой стороны – телевидение, не показывающее реальную жизнь людей. </a:t>
            </a:r>
            <a:endParaRPr lang="ru-RU" altLang="ru-RU" sz="1800" dirty="0" smtClean="0"/>
          </a:p>
          <a:p>
            <a:pPr eaLnBrk="1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ru-RU" altLang="ru-RU" sz="1800" dirty="0" smtClean="0"/>
              <a:t>Все респонденты смотрят телевизор только для развлечения.</a:t>
            </a:r>
          </a:p>
          <a:p>
            <a:pPr eaLnBrk="1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ru-RU" altLang="ru-RU" sz="1800" dirty="0" smtClean="0"/>
              <a:t>Проблема «отрицания идентичности»: либо представление «чужой идентичности» (Первый канал, Россия) жителей больших городов, либо представление </a:t>
            </a:r>
            <a:r>
              <a:rPr lang="ru-RU" altLang="ru-RU" sz="1800" dirty="0" err="1" smtClean="0"/>
              <a:t>псевдоидентичности</a:t>
            </a:r>
            <a:r>
              <a:rPr lang="ru-RU" altLang="ru-RU" sz="1800" dirty="0" smtClean="0"/>
              <a:t> (СТС, ТНТ), которая оторвана от места. В этой ситуации одинаковым образом жители не видят «себя». </a:t>
            </a:r>
            <a:endParaRPr lang="ru-RU" altLang="ru-RU" sz="1800" dirty="0" smtClean="0"/>
          </a:p>
          <a:p>
            <a:pPr eaLnBrk="1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ru-RU" altLang="ru-RU" sz="1800" dirty="0" smtClean="0"/>
              <a:t>Телевидение – это окно в «страну», которая существует для них только в новостях. Жизнь в новостях и показываемые события вызывают скорее положительную реакцию.</a:t>
            </a:r>
          </a:p>
          <a:p>
            <a:pPr eaLnBrk="1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</a:pPr>
            <a:r>
              <a:rPr lang="ru-RU" altLang="ru-RU" sz="1800" dirty="0" smtClean="0"/>
              <a:t>Их собственная жизнь, которая преимущественно описывается в отрицательных красках, никак не связана с положительным образом, демонстрируемым ТВ. Отсутствие прямой связи и возможности связать свою жизнь с жизнью, демонстрируемой на телеэкране.</a:t>
            </a:r>
            <a:endParaRPr lang="ru-RU" altLang="ru-RU" sz="1600" dirty="0" smtClean="0"/>
          </a:p>
        </p:txBody>
      </p:sp>
      <p:pic>
        <p:nvPicPr>
          <p:cNvPr id="18438" name="Picture 5" descr="image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4213" y="71438"/>
            <a:ext cx="81915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2704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alphaModFix amt="3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36" y="2716560"/>
            <a:ext cx="12192000" cy="8089900"/>
          </a:xfrm>
          <a:prstGeom prst="rect">
            <a:avLst/>
          </a:prstGeom>
        </p:spPr>
      </p:pic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1270000" y="698500"/>
            <a:ext cx="10464800" cy="1600200"/>
          </a:xfrm>
        </p:spPr>
        <p:txBody>
          <a:bodyPr lIns="0" tIns="0" rIns="0" bIns="0" anchor="b"/>
          <a:lstStyle/>
          <a:p>
            <a:pPr algn="l"/>
            <a:r>
              <a:rPr lang="ru-RU" sz="4800" b="1" dirty="0" smtClean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Отличия регионов</a:t>
            </a:r>
            <a:endParaRPr lang="fr-FR" b="1" dirty="0"/>
          </a:p>
        </p:txBody>
      </p:sp>
      <p:sp>
        <p:nvSpPr>
          <p:cNvPr id="34824" name="Rectangle 8"/>
          <p:cNvSpPr>
            <a:spLocks/>
          </p:cNvSpPr>
          <p:nvPr/>
        </p:nvSpPr>
        <p:spPr bwMode="auto">
          <a:xfrm>
            <a:off x="1412875" y="2938463"/>
            <a:ext cx="104648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41375" indent="-523875" algn="l">
              <a:spcBef>
                <a:spcPts val="600"/>
              </a:spcBef>
              <a:buSzPct val="75000"/>
              <a:buFont typeface="ZapfDingbatsITC" charset="0"/>
              <a:buChar char="✦"/>
            </a:pPr>
            <a:r>
              <a:rPr lang="ru-RU" sz="2000" dirty="0" smtClean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Менее идеализированная картинка СССР (ностальгия есть, но нюансов больше)</a:t>
            </a:r>
            <a:endParaRPr lang="fr-FR" sz="2000" dirty="0" smtClean="0"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  <a:p>
            <a:pPr marL="841375" indent="-523875" algn="l">
              <a:spcBef>
                <a:spcPts val="600"/>
              </a:spcBef>
              <a:buSzPct val="75000"/>
              <a:buFont typeface="ZapfDingbatsITC" charset="0"/>
              <a:buChar char="✦"/>
            </a:pPr>
            <a:r>
              <a:rPr lang="ru-RU" sz="2000" dirty="0" smtClean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У </a:t>
            </a:r>
            <a:r>
              <a:rPr lang="ru-RU" sz="2000" dirty="0" smtClean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людей в целом значительное доверие </a:t>
            </a:r>
            <a:r>
              <a:rPr lang="ru-RU" sz="2000" dirty="0" smtClean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телевизионным </a:t>
            </a:r>
            <a:r>
              <a:rPr lang="ru-RU" sz="2000" dirty="0" smtClean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новостям за исключением </a:t>
            </a:r>
            <a:r>
              <a:rPr lang="ru-RU" sz="2000" dirty="0" err="1" smtClean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Угор</a:t>
            </a:r>
            <a:r>
              <a:rPr lang="ru-RU" sz="2000" dirty="0" smtClean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. В </a:t>
            </a:r>
            <a:r>
              <a:rPr lang="ru-RU" sz="2000" dirty="0" err="1" smtClean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Угорах</a:t>
            </a:r>
            <a:r>
              <a:rPr lang="ru-RU" sz="2000" dirty="0" smtClean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 жители не ощущают телевизионные новости, как репрезентирующие их самих, поэтому воспринимают их как автономные </a:t>
            </a:r>
            <a:r>
              <a:rPr lang="ru-RU" sz="2000" dirty="0" smtClean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события</a:t>
            </a:r>
            <a:endParaRPr lang="ru-RU" sz="2000" dirty="0" smtClean="0"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  <a:p>
            <a:pPr marL="841375" indent="-523875" algn="l">
              <a:spcBef>
                <a:spcPts val="600"/>
              </a:spcBef>
              <a:buSzPct val="75000"/>
              <a:buFont typeface="ZapfDingbatsITC" charset="0"/>
              <a:buChar char="✦"/>
            </a:pPr>
            <a:r>
              <a:rPr lang="ru-RU" sz="2000" dirty="0" smtClean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Развлечение </a:t>
            </a:r>
            <a:r>
              <a:rPr lang="ru-RU" sz="2000" dirty="0" smtClean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как объект для эскапизма преобладает в Коксовом и </a:t>
            </a:r>
            <a:r>
              <a:rPr lang="ru-RU" sz="2000" dirty="0" err="1" smtClean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Данауровке</a:t>
            </a:r>
            <a:r>
              <a:rPr lang="ru-RU" sz="2000" dirty="0" smtClean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, тогда как </a:t>
            </a:r>
            <a:r>
              <a:rPr lang="ru-RU" sz="2000" dirty="0" err="1" smtClean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Угоры</a:t>
            </a:r>
            <a:r>
              <a:rPr lang="ru-RU" sz="2000" dirty="0" smtClean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 и </a:t>
            </a:r>
            <a:r>
              <a:rPr lang="ru-RU" sz="2000" dirty="0" err="1" smtClean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Середкино</a:t>
            </a:r>
            <a:r>
              <a:rPr lang="ru-RU" sz="2000" dirty="0" smtClean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 – более политизированные</a:t>
            </a:r>
            <a:endParaRPr lang="ru-RU" sz="2000" dirty="0" smtClean="0"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  <a:p>
            <a:pPr marL="841375" indent="-523875" algn="l">
              <a:spcBef>
                <a:spcPts val="600"/>
              </a:spcBef>
              <a:buSzPct val="75000"/>
              <a:buFont typeface="ZapfDingbatsITC" charset="0"/>
              <a:buChar char="✦"/>
            </a:pPr>
            <a:r>
              <a:rPr lang="ru-RU" sz="2000" dirty="0" smtClean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Идея </a:t>
            </a:r>
            <a:r>
              <a:rPr lang="ru-RU" sz="2000" dirty="0" smtClean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оторванности </a:t>
            </a:r>
            <a:r>
              <a:rPr lang="ru-RU" sz="2000" dirty="0" smtClean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телевидения от повседневной жизни и ее репрезентации </a:t>
            </a:r>
            <a:r>
              <a:rPr lang="ru-RU" sz="2000" dirty="0" smtClean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менее выражена в Коксовом и </a:t>
            </a:r>
            <a:r>
              <a:rPr lang="ru-RU" sz="2000" dirty="0" err="1" smtClean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Данауровке</a:t>
            </a:r>
            <a:endParaRPr lang="ru-RU" sz="2000" dirty="0" smtClean="0"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  <a:p>
            <a:pPr marL="841375" indent="-523875" algn="l">
              <a:spcBef>
                <a:spcPts val="600"/>
              </a:spcBef>
              <a:buSzPct val="75000"/>
              <a:buFont typeface="ZapfDingbatsITC" charset="0"/>
              <a:buChar char="✦"/>
            </a:pPr>
            <a:r>
              <a:rPr lang="ru-RU" sz="2000" dirty="0" smtClean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Респонденты в </a:t>
            </a:r>
            <a:r>
              <a:rPr lang="ru-RU" sz="2000" dirty="0" smtClean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Коксовом и </a:t>
            </a:r>
            <a:r>
              <a:rPr lang="ru-RU" sz="2000" dirty="0" err="1" smtClean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Данауровке</a:t>
            </a:r>
            <a:r>
              <a:rPr lang="ru-RU" sz="2000" dirty="0" smtClean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 в </a:t>
            </a:r>
            <a:r>
              <a:rPr lang="ru-RU" sz="2000" dirty="0" err="1" smtClean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бОльшей</a:t>
            </a:r>
            <a:r>
              <a:rPr lang="ru-RU" sz="2000" dirty="0" smtClean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 </a:t>
            </a:r>
            <a:r>
              <a:rPr lang="ru-RU" sz="2000" dirty="0" smtClean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степени тяготеют к сфере массовой культуры, связанной с культурой потребления: юмор, музыка</a:t>
            </a:r>
            <a:endParaRPr lang="fr-FR" sz="2000" dirty="0" smtClean="0"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  <a:p>
            <a:pPr marL="841375" indent="-523875" algn="l">
              <a:spcBef>
                <a:spcPts val="600"/>
              </a:spcBef>
              <a:buSzPct val="75000"/>
              <a:buFont typeface="ZapfDingbatsITC" charset="0"/>
              <a:buChar char="✦"/>
            </a:pPr>
            <a:endParaRPr lang="fr-FR" sz="2000" dirty="0" smtClean="0"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  <a:p>
            <a:pPr marL="841375" indent="-523875" algn="l">
              <a:spcBef>
                <a:spcPts val="600"/>
              </a:spcBef>
              <a:buSzPct val="75000"/>
              <a:buFont typeface="ZapfDingbatsITC" charset="0"/>
              <a:buChar char="✦"/>
            </a:pPr>
            <a:endParaRPr lang="fr-FR" sz="2000" dirty="0"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</p:txBody>
      </p:sp>
      <p:pic>
        <p:nvPicPr>
          <p:cNvPr id="34825" name="Picture 9" descr="image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4213" y="71438"/>
            <a:ext cx="81915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0636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125"/>
                    </a14:imgEffect>
                    <a14:imgEffect>
                      <a14:saturation sat="140000"/>
                    </a14:imgEffect>
                    <a14:imgEffect>
                      <a14:brightnessContrast bright="-8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78720" y="2688709"/>
            <a:ext cx="17501716" cy="1162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4"/>
          <p:cNvSpPr>
            <a:spLocks noGrp="1" noChangeArrowheads="1"/>
          </p:cNvSpPr>
          <p:nvPr>
            <p:ph type="title"/>
          </p:nvPr>
        </p:nvSpPr>
        <p:spPr>
          <a:xfrm>
            <a:off x="1270000" y="698500"/>
            <a:ext cx="10464800" cy="1600200"/>
          </a:xfrm>
        </p:spPr>
        <p:txBody>
          <a:bodyPr lIns="0" tIns="0" rIns="0" bIns="0" anchor="b"/>
          <a:lstStyle/>
          <a:p>
            <a:pPr algn="l" eaLnBrk="1"/>
            <a:r>
              <a:rPr lang="ru-RU" altLang="ru-RU" sz="4800" dirty="0" smtClean="0">
                <a:sym typeface="Helvetica Neue Light" charset="0"/>
              </a:rPr>
              <a:t>Культурные различия регионов</a:t>
            </a:r>
            <a:endParaRPr lang="ru-RU" altLang="ru-RU" dirty="0" smtClean="0"/>
          </a:p>
        </p:txBody>
      </p:sp>
      <p:sp>
        <p:nvSpPr>
          <p:cNvPr id="31749" name="AutoShape 5"/>
          <p:cNvSpPr>
            <a:spLocks/>
          </p:cNvSpPr>
          <p:nvPr/>
        </p:nvSpPr>
        <p:spPr bwMode="auto">
          <a:xfrm>
            <a:off x="7277100" y="3610322"/>
            <a:ext cx="1270000" cy="1270000"/>
          </a:xfrm>
          <a:prstGeom prst="rightArrow">
            <a:avLst>
              <a:gd name="adj1" fmla="val 63602"/>
              <a:gd name="adj2" fmla="val 53426"/>
            </a:avLst>
          </a:prstGeom>
          <a:solidFill>
            <a:srgbClr val="7A4D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</p:txBody>
      </p:sp>
      <p:sp>
        <p:nvSpPr>
          <p:cNvPr id="31750" name="AutoShape 6"/>
          <p:cNvSpPr>
            <a:spLocks/>
          </p:cNvSpPr>
          <p:nvPr/>
        </p:nvSpPr>
        <p:spPr bwMode="auto">
          <a:xfrm>
            <a:off x="9042400" y="3111500"/>
            <a:ext cx="3644900" cy="5842000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>
            <a:noFill/>
          </a:ln>
          <a:effectLst>
            <a:outerShdw blurRad="127000" dist="76200" dir="3000026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>
              <a:spcBef>
                <a:spcPts val="4200"/>
              </a:spcBef>
            </a:pPr>
            <a:r>
              <a:rPr lang="ru-RU" altLang="ru-RU" sz="2100" dirty="0" err="1" smtClean="0"/>
              <a:t>Идентичностный</a:t>
            </a:r>
            <a:r>
              <a:rPr lang="ru-RU" altLang="ru-RU" sz="2100" dirty="0" smtClean="0"/>
              <a:t> кризис и кризис ценностных ориентаций (традиционализм при наличии </a:t>
            </a:r>
            <a:r>
              <a:rPr lang="ru-RU" altLang="ru-RU" sz="2100" dirty="0" err="1" smtClean="0"/>
              <a:t>потребительства</a:t>
            </a:r>
            <a:r>
              <a:rPr lang="ru-RU" altLang="ru-RU" sz="2100" dirty="0" smtClean="0"/>
              <a:t>)</a:t>
            </a:r>
            <a:endParaRPr lang="ru-RU" altLang="ru-RU" sz="2100" dirty="0"/>
          </a:p>
        </p:txBody>
      </p:sp>
      <p:sp>
        <p:nvSpPr>
          <p:cNvPr id="31751" name="AutoShape 7"/>
          <p:cNvSpPr>
            <a:spLocks/>
          </p:cNvSpPr>
          <p:nvPr/>
        </p:nvSpPr>
        <p:spPr bwMode="auto">
          <a:xfrm>
            <a:off x="1281113" y="2716560"/>
            <a:ext cx="5653335" cy="30575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7A4D28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>
              <a:spcBef>
                <a:spcPts val="4200"/>
              </a:spcBef>
            </a:pPr>
            <a:r>
              <a:rPr lang="ru-RU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Жители </a:t>
            </a:r>
            <a:r>
              <a:rPr lang="ru-RU" altLang="ru-RU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Угор</a:t>
            </a:r>
            <a:r>
              <a:rPr lang="ru-RU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и </a:t>
            </a:r>
            <a:r>
              <a:rPr lang="ru-RU" altLang="ru-RU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Середкино</a:t>
            </a:r>
            <a:r>
              <a:rPr lang="ru-RU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определяют себя как носителей «крестьянской» культуры, заявляют о своей готовности жить «своим умом», чтобы власти только не мешали и платили пенсии. Они не очень хотят путешествовать, так как не могут оставить хозяйство, которое имеет для них большое значение. Они связаны с лесом и традиционными здесь лесозаготовками, а также охотой, рыбалкой, сбором ягод (предпочтения – канал «Охота и рыбалка»). Зрители всех возрастов предпочитают советские фильмы, где отражена сельская жизнь и коллективная идентичность советских колхозников. </a:t>
            </a:r>
            <a:endParaRPr lang="ru-RU" altLang="ru-RU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53" name="AutoShape 9"/>
          <p:cNvSpPr>
            <a:spLocks/>
          </p:cNvSpPr>
          <p:nvPr/>
        </p:nvSpPr>
        <p:spPr bwMode="auto">
          <a:xfrm>
            <a:off x="1281113" y="6032501"/>
            <a:ext cx="5653335" cy="33087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97A633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/>
            <a:r>
              <a:rPr lang="ru-RU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Жители </a:t>
            </a:r>
            <a:r>
              <a:rPr lang="ru-RU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Коксового и </a:t>
            </a:r>
            <a:r>
              <a:rPr lang="ru-RU" altLang="ru-RU" sz="1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Данауровки</a:t>
            </a:r>
            <a:r>
              <a:rPr lang="ru-RU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 </a:t>
            </a:r>
            <a:r>
              <a:rPr lang="ru-RU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связывают свою жизнь с </a:t>
            </a:r>
            <a:r>
              <a:rPr lang="ru-RU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работой по найму не в сельском хозяйстве. Хозяйства </a:t>
            </a:r>
            <a:r>
              <a:rPr lang="ru-RU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у них почти нет. </a:t>
            </a:r>
            <a:r>
              <a:rPr lang="ru-RU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Они </a:t>
            </a:r>
            <a:r>
              <a:rPr lang="ru-RU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сравнивают свою жизнь с казачьим </a:t>
            </a:r>
            <a:r>
              <a:rPr lang="ru-RU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укладом (Коксовый), </a:t>
            </a:r>
            <a:r>
              <a:rPr lang="ru-RU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но  не ориентируются на него в повседневных практиках. Из телевизионного контента предпочитают российское кино (не сериалы), передачи «про отношения» и юмор каналов СТС, ТНТ, Перец. Но предлагаемые ими модели поведения осуждают. Очень жестко настроены по отношению к «Чужим»: мигрантам</a:t>
            </a:r>
            <a:r>
              <a:rPr lang="ru-RU" altLang="ru-RU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, «кулакам», </a:t>
            </a:r>
            <a:r>
              <a:rPr lang="ru-RU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сексуальным меньшинствам, нарушителям традиционной морали (типа, </a:t>
            </a:r>
            <a:r>
              <a:rPr lang="ru-RU" alt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Пусси</a:t>
            </a:r>
            <a:r>
              <a:rPr lang="ru-RU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 </a:t>
            </a:r>
            <a:r>
              <a:rPr lang="ru-RU" alt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Райот</a:t>
            </a:r>
            <a:r>
              <a:rPr lang="ru-RU" alt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) </a:t>
            </a:r>
            <a:endParaRPr lang="ru-RU" altLang="ru-RU" sz="2800" dirty="0"/>
          </a:p>
        </p:txBody>
      </p:sp>
      <p:sp>
        <p:nvSpPr>
          <p:cNvPr id="31755" name="AutoShape 11"/>
          <p:cNvSpPr>
            <a:spLocks/>
          </p:cNvSpPr>
          <p:nvPr/>
        </p:nvSpPr>
        <p:spPr bwMode="auto">
          <a:xfrm>
            <a:off x="7277100" y="7531100"/>
            <a:ext cx="1270000" cy="1270000"/>
          </a:xfrm>
          <a:prstGeom prst="rightArrow">
            <a:avLst>
              <a:gd name="adj1" fmla="val 63602"/>
              <a:gd name="adj2" fmla="val 53426"/>
            </a:avLst>
          </a:prstGeom>
          <a:solidFill>
            <a:srgbClr val="97A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  <a:latin typeface="Helvetica Neue Light" charset="0"/>
              <a:ea typeface="Helvetica Neue Light" charset="0"/>
              <a:cs typeface="Helvetica Neue Light" charset="0"/>
              <a:sym typeface="Helvetica Neue Light" charset="0"/>
            </a:endParaRPr>
          </a:p>
        </p:txBody>
      </p:sp>
      <p:pic>
        <p:nvPicPr>
          <p:cNvPr id="29709" name="Picture 12" descr="image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4213" y="71438"/>
            <a:ext cx="81915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7475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>
          <a:xfrm>
            <a:off x="1270000" y="685800"/>
            <a:ext cx="10464800" cy="1612900"/>
          </a:xfrm>
        </p:spPr>
        <p:txBody>
          <a:bodyPr lIns="0" tIns="0" rIns="0" bIns="0" anchor="b"/>
          <a:lstStyle/>
          <a:p>
            <a:pPr algn="l" eaLnBrk="1">
              <a:buFont typeface="ZapfDingbatsITC" charset="0"/>
              <a:buNone/>
            </a:pPr>
            <a:r>
              <a:rPr lang="ru-RU" altLang="ru-RU" sz="4400" b="1" dirty="0" smtClean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Различия детерминированы культурными факторами</a:t>
            </a:r>
            <a:endParaRPr lang="ru-RU" altLang="ru-RU" sz="7200" b="1" dirty="0" smtClean="0"/>
          </a:p>
        </p:txBody>
      </p:sp>
      <p:sp>
        <p:nvSpPr>
          <p:cNvPr id="184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96975" y="2922588"/>
            <a:ext cx="11576050" cy="6553200"/>
          </a:xfrm>
        </p:spPr>
        <p:txBody>
          <a:bodyPr lIns="0" tIns="0" rIns="0" bIns="0" anchor="t">
            <a:normAutofit/>
          </a:bodyPr>
          <a:lstStyle/>
          <a:p>
            <a:pPr marL="439738" indent="-439738" eaLnBrk="1">
              <a:spcBef>
                <a:spcPts val="600"/>
              </a:spcBef>
              <a:buFontTx/>
              <a:buChar char="•"/>
            </a:pPr>
            <a:r>
              <a:rPr lang="ru-RU" altLang="ru-RU" sz="1600" dirty="0" smtClean="0"/>
              <a:t>«</a:t>
            </a:r>
            <a:r>
              <a:rPr lang="ru-RU" altLang="ru-RU" sz="1600" dirty="0" err="1" smtClean="0"/>
              <a:t>Недоурбанизированная</a:t>
            </a:r>
            <a:r>
              <a:rPr lang="ru-RU" altLang="ru-RU" sz="1600" dirty="0" smtClean="0"/>
              <a:t> идентичность» - столкновение традиционалистской культуры (коллективизм, доминирование «мы» над «я») с городской потребительской, которая выражается в использовании компенсаторной функции медиа (эскапизм), а отнюдь не образовательной и «</a:t>
            </a:r>
            <a:r>
              <a:rPr lang="ru-RU" altLang="ru-RU" sz="1600" dirty="0" err="1" smtClean="0"/>
              <a:t>модернизаторской</a:t>
            </a:r>
            <a:r>
              <a:rPr lang="ru-RU" altLang="ru-RU" sz="1600" dirty="0" smtClean="0"/>
              <a:t>». </a:t>
            </a:r>
          </a:p>
          <a:p>
            <a:pPr marL="439738" indent="-439738" eaLnBrk="1">
              <a:spcBef>
                <a:spcPts val="600"/>
              </a:spcBef>
              <a:buFontTx/>
              <a:buChar char="•"/>
            </a:pPr>
            <a:r>
              <a:rPr lang="ru-RU" altLang="ru-RU" sz="1600" dirty="0" err="1" smtClean="0"/>
              <a:t>Угоры</a:t>
            </a:r>
            <a:r>
              <a:rPr lang="ru-RU" altLang="ru-RU" sz="1600" dirty="0" smtClean="0"/>
              <a:t>, </a:t>
            </a:r>
            <a:r>
              <a:rPr lang="ru-RU" altLang="ru-RU" sz="1600" dirty="0" err="1" smtClean="0"/>
              <a:t>Середкино</a:t>
            </a:r>
            <a:r>
              <a:rPr lang="ru-RU" altLang="ru-RU" sz="1600" dirty="0" smtClean="0"/>
              <a:t> </a:t>
            </a:r>
            <a:r>
              <a:rPr lang="ru-RU" altLang="ru-RU" sz="1600" dirty="0" smtClean="0"/>
              <a:t>– типичная сельская местность, удаленность от городов. Старый аграрный регион, исторически остановившийся в развитии (традиционные виды занятий – деревообработка, сельское хозяйство, ориентированное на животноводство). Крестьянская культура. Наличие индивидуальных хозяйств. </a:t>
            </a:r>
          </a:p>
          <a:p>
            <a:pPr marL="439738" indent="-439738" eaLnBrk="1">
              <a:spcBef>
                <a:spcPts val="600"/>
              </a:spcBef>
              <a:buFontTx/>
              <a:buChar char="•"/>
            </a:pPr>
            <a:r>
              <a:rPr lang="ru-RU" altLang="ru-RU" sz="1600" dirty="0" smtClean="0"/>
              <a:t>Коксовый, </a:t>
            </a:r>
            <a:r>
              <a:rPr lang="ru-RU" altLang="ru-RU" sz="1600" dirty="0" err="1" smtClean="0"/>
              <a:t>Данауровка</a:t>
            </a:r>
            <a:r>
              <a:rPr lang="ru-RU" altLang="ru-RU" sz="1600" dirty="0" smtClean="0"/>
              <a:t> </a:t>
            </a:r>
            <a:r>
              <a:rPr lang="ru-RU" altLang="ru-RU" sz="1600" dirty="0" smtClean="0"/>
              <a:t>– </a:t>
            </a:r>
            <a:r>
              <a:rPr lang="ru-RU" altLang="ru-RU" sz="1600" dirty="0" smtClean="0"/>
              <a:t>находятся </a:t>
            </a:r>
            <a:r>
              <a:rPr lang="ru-RU" altLang="ru-RU" sz="1600" dirty="0" smtClean="0"/>
              <a:t>на грани сельской и городской типологий, наличие города в непосредственной близости. Следствие советской эпохи. Наличие следов индустриального быта (перенаселенность). В значительной степени – рабочая культура. Отсутствие или </a:t>
            </a:r>
            <a:r>
              <a:rPr lang="ru-RU" altLang="ru-RU" sz="1600" dirty="0" err="1" smtClean="0"/>
              <a:t>квази</a:t>
            </a:r>
            <a:r>
              <a:rPr lang="ru-RU" altLang="ru-RU" sz="1600" dirty="0" smtClean="0"/>
              <a:t> отсутствие индивидуальных хозяйств. </a:t>
            </a:r>
          </a:p>
          <a:p>
            <a:pPr marL="439738" indent="-439738" eaLnBrk="1">
              <a:spcBef>
                <a:spcPts val="600"/>
              </a:spcBef>
              <a:buFontTx/>
              <a:buChar char="•"/>
            </a:pPr>
            <a:endParaRPr lang="ru-RU" altLang="ru-RU" sz="1400" dirty="0" smtClean="0"/>
          </a:p>
        </p:txBody>
      </p:sp>
      <p:pic>
        <p:nvPicPr>
          <p:cNvPr id="18438" name="Picture 5" descr="image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4213" y="71438"/>
            <a:ext cx="81915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6" name="Picture 2" descr="https://fbcdn-sphotos-b-a.akamaihd.net/hphotos-ak-frc3/t31/977793_537355109651220_1086260207_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9806" y="5596880"/>
            <a:ext cx="531384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fbcdn-sphotos-e-a.akamaihd.net/hphotos-ak-ash2/t1/405251_406771619376237_252796778_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121" y="5596880"/>
            <a:ext cx="627269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4155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543305">
              <a:defRPr sz="70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dirty="0" err="1">
                <a:solidFill>
                  <a:srgbClr val="85604A"/>
                </a:solidFill>
              </a:rPr>
              <a:t>Обрывочные</a:t>
            </a:r>
            <a:r>
              <a:rPr sz="6000" dirty="0">
                <a:solidFill>
                  <a:srgbClr val="85604A"/>
                </a:solidFill>
              </a:rPr>
              <a:t> </a:t>
            </a:r>
            <a:r>
              <a:rPr sz="6000" dirty="0" err="1">
                <a:solidFill>
                  <a:srgbClr val="85604A"/>
                </a:solidFill>
              </a:rPr>
              <a:t>сведения</a:t>
            </a:r>
            <a:r>
              <a:rPr sz="6000" dirty="0">
                <a:solidFill>
                  <a:srgbClr val="85604A"/>
                </a:solidFill>
              </a:rPr>
              <a:t> о </a:t>
            </a:r>
            <a:r>
              <a:rPr sz="6000" dirty="0" err="1">
                <a:solidFill>
                  <a:srgbClr val="85604A"/>
                </a:solidFill>
              </a:rPr>
              <a:t>медиапотреблении</a:t>
            </a:r>
            <a:r>
              <a:rPr sz="6000" dirty="0">
                <a:solidFill>
                  <a:srgbClr val="85604A"/>
                </a:solidFill>
              </a:rPr>
              <a:t> </a:t>
            </a:r>
            <a:r>
              <a:rPr sz="6000" dirty="0" err="1">
                <a:solidFill>
                  <a:srgbClr val="85604A"/>
                </a:solidFill>
              </a:rPr>
              <a:t>россиян</a:t>
            </a:r>
            <a:endParaRPr sz="6000" dirty="0">
              <a:solidFill>
                <a:srgbClr val="85604A"/>
              </a:solidFill>
            </a:endParaRP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40029" lvl="0" indent="-240029" defTabSz="36804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625B48"/>
                </a:solidFill>
              </a:rPr>
              <a:t>Количественные данные по медиапотреблению (преимущественно медиаизмерения) в России доступны по населению крупных городов (100 000+) и делаются измерителем TNS: цифры медиаметрии. Панель устроена так, что не по всем городам дает репрезентативные отдельные данные (только в совокупности).</a:t>
            </a:r>
          </a:p>
          <a:p>
            <a:pPr marL="240029" lvl="0" indent="-240029" defTabSz="36804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625B48"/>
                </a:solidFill>
              </a:rPr>
              <a:t>Дополнительное репрезентативные медиаизмерения по крупным городам, которые не накрывает TNS, делает "Видео Интернешнл" и "ГФК".</a:t>
            </a:r>
          </a:p>
          <a:p>
            <a:pPr marL="240029" lvl="0" indent="-240029" defTabSz="36804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625B48"/>
                </a:solidFill>
              </a:rPr>
              <a:t>То есть медиапредпочтения порядка 40%населения - "черный ящик". </a:t>
            </a:r>
          </a:p>
          <a:p>
            <a:pPr marL="240029" lvl="0" indent="-240029" defTabSz="36804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625B48"/>
                </a:solidFill>
              </a:rPr>
              <a:t>Попытки общероссийских репрезентативных опросов: исследование ВИ "Телевидение глазами телезрителей" (Полуэхтова)</a:t>
            </a:r>
          </a:p>
          <a:p>
            <a:pPr marL="240029" lvl="0" indent="-240029" defTabSz="36804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625B48"/>
                </a:solidFill>
              </a:rPr>
              <a:t>Изучение реакции населения на телевизионный контент:</a:t>
            </a:r>
          </a:p>
          <a:p>
            <a:pPr marL="480059" lvl="1" indent="-240029" defTabSz="36804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625B48"/>
                </a:solidFill>
              </a:rPr>
              <a:t>Проект "Двенадцать зол телевидения"  (Шариков)</a:t>
            </a:r>
          </a:p>
          <a:p>
            <a:pPr marL="480059" lvl="1" indent="-240029" defTabSz="36804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68">
                <a:solidFill>
                  <a:srgbClr val="625B48"/>
                </a:solidFill>
              </a:rPr>
              <a:t>Проект "Обыденные телекритики" (Качкаева, Кирия)</a:t>
            </a:r>
          </a:p>
        </p:txBody>
      </p:sp>
      <p:pic>
        <p:nvPicPr>
          <p:cNvPr id="4" name="Picture 5" descr="image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4213" y="71438"/>
            <a:ext cx="81915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08254">
              <a:defRPr sz="6612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612" dirty="0" err="1">
                <a:solidFill>
                  <a:srgbClr val="85604A"/>
                </a:solidFill>
              </a:rPr>
              <a:t>Сельский</a:t>
            </a:r>
            <a:r>
              <a:rPr sz="6612" dirty="0">
                <a:solidFill>
                  <a:srgbClr val="85604A"/>
                </a:solidFill>
              </a:rPr>
              <a:t> </a:t>
            </a:r>
            <a:r>
              <a:rPr sz="6612" dirty="0" err="1">
                <a:solidFill>
                  <a:srgbClr val="85604A"/>
                </a:solidFill>
              </a:rPr>
              <a:t>телевизионный</a:t>
            </a:r>
            <a:r>
              <a:rPr sz="6612" dirty="0">
                <a:solidFill>
                  <a:srgbClr val="85604A"/>
                </a:solidFill>
              </a:rPr>
              <a:t> </a:t>
            </a:r>
            <a:r>
              <a:rPr sz="6612" dirty="0" err="1">
                <a:solidFill>
                  <a:srgbClr val="85604A"/>
                </a:solidFill>
              </a:rPr>
              <a:t>опыт</a:t>
            </a:r>
            <a:r>
              <a:rPr sz="6612" dirty="0">
                <a:solidFill>
                  <a:srgbClr val="85604A"/>
                </a:solidFill>
              </a:rPr>
              <a:t> </a:t>
            </a:r>
            <a:r>
              <a:rPr sz="6612" dirty="0" err="1">
                <a:solidFill>
                  <a:srgbClr val="85604A"/>
                </a:solidFill>
              </a:rPr>
              <a:t>как</a:t>
            </a:r>
            <a:r>
              <a:rPr sz="6612" dirty="0">
                <a:solidFill>
                  <a:srgbClr val="85604A"/>
                </a:solidFill>
              </a:rPr>
              <a:t> </a:t>
            </a:r>
            <a:r>
              <a:rPr sz="6612" dirty="0" err="1">
                <a:solidFill>
                  <a:srgbClr val="85604A"/>
                </a:solidFill>
              </a:rPr>
              <a:t>фокус</a:t>
            </a:r>
            <a:r>
              <a:rPr sz="6612" dirty="0">
                <a:solidFill>
                  <a:srgbClr val="85604A"/>
                </a:solidFill>
              </a:rPr>
              <a:t> </a:t>
            </a:r>
            <a:r>
              <a:rPr sz="6612" dirty="0" err="1">
                <a:solidFill>
                  <a:srgbClr val="85604A"/>
                </a:solidFill>
              </a:rPr>
              <a:t>исследования</a:t>
            </a:r>
            <a:endParaRPr sz="6612" dirty="0">
              <a:solidFill>
                <a:srgbClr val="85604A"/>
              </a:solidFill>
            </a:endParaRP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1104900" y="3022600"/>
            <a:ext cx="6920311" cy="5715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20979" lvl="0" indent="-220979" defTabSz="33883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88">
                <a:solidFill>
                  <a:srgbClr val="625B48"/>
                </a:solidFill>
              </a:rPr>
              <a:t>Многоканальный телевизионный опыт: главная ожидаемая структурная трансформация</a:t>
            </a:r>
          </a:p>
          <a:p>
            <a:pPr marL="220979" lvl="0" indent="-220979" defTabSz="33883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88">
                <a:solidFill>
                  <a:srgbClr val="625B48"/>
                </a:solidFill>
              </a:rPr>
              <a:t>Развитие цифрового вещания приводит к тому, что там, где в сельской местности раньше было 2 телеканала, в эфире будут минимум 18. </a:t>
            </a:r>
          </a:p>
          <a:p>
            <a:pPr marL="220979" lvl="0" indent="-220979" defTabSz="33883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88">
                <a:solidFill>
                  <a:srgbClr val="625B48"/>
                </a:solidFill>
              </a:rPr>
              <a:t>Реформа цифрового вещания преподносится как модернизационный шаг (расширение выбора телеканалов позволит населению расширить сознание, горизонты и т.д.) </a:t>
            </a:r>
          </a:p>
          <a:p>
            <a:pPr marL="220979" lvl="0" indent="-220979" defTabSz="33883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88">
                <a:solidFill>
                  <a:srgbClr val="625B48"/>
                </a:solidFill>
              </a:rPr>
              <a:t>Идея в том, чтобы посмотреть глубже: насколько изменилась деревня не только с точки зрения доступности оборудования и быта, но и с точки зрения восприятия медиаконтента (то есть не в потребительской парадигме, а в парадигме медиапрактик).</a:t>
            </a:r>
          </a:p>
          <a:p>
            <a:pPr marL="220979" lvl="0" indent="-220979" defTabSz="338835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88">
                <a:solidFill>
                  <a:srgbClr val="625B48"/>
                </a:solidFill>
              </a:rPr>
              <a:t>Гомогенно ли село? </a:t>
            </a:r>
          </a:p>
        </p:txBody>
      </p:sp>
      <p:pic>
        <p:nvPicPr>
          <p:cNvPr id="1027" name="Picture 3" descr="C:\Users\User\Documents\Вышка\наука\Исследования\Этнография коммуникативных практик\Поле Мантурово\10 Кулагина Ханукаева\DSC_234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8584" y="3220616"/>
            <a:ext cx="4117236" cy="273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image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4213" y="71438"/>
            <a:ext cx="81915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543305">
              <a:defRPr sz="70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dirty="0" err="1">
                <a:solidFill>
                  <a:srgbClr val="85604A"/>
                </a:solidFill>
              </a:rPr>
              <a:t>Могут</a:t>
            </a:r>
            <a:r>
              <a:rPr sz="6000" dirty="0">
                <a:solidFill>
                  <a:srgbClr val="85604A"/>
                </a:solidFill>
              </a:rPr>
              <a:t> </a:t>
            </a:r>
            <a:r>
              <a:rPr sz="6000" dirty="0" err="1">
                <a:solidFill>
                  <a:srgbClr val="85604A"/>
                </a:solidFill>
              </a:rPr>
              <a:t>ли</a:t>
            </a:r>
            <a:r>
              <a:rPr sz="6000" dirty="0">
                <a:solidFill>
                  <a:srgbClr val="85604A"/>
                </a:solidFill>
              </a:rPr>
              <a:t> </a:t>
            </a:r>
            <a:r>
              <a:rPr sz="6000" dirty="0" err="1">
                <a:solidFill>
                  <a:srgbClr val="85604A"/>
                </a:solidFill>
              </a:rPr>
              <a:t>медиатехнологии</a:t>
            </a:r>
            <a:r>
              <a:rPr sz="6000" dirty="0">
                <a:solidFill>
                  <a:srgbClr val="85604A"/>
                </a:solidFill>
              </a:rPr>
              <a:t> </a:t>
            </a:r>
            <a:r>
              <a:rPr sz="6000" dirty="0" err="1">
                <a:solidFill>
                  <a:srgbClr val="85604A"/>
                </a:solidFill>
              </a:rPr>
              <a:t>изменить</a:t>
            </a:r>
            <a:r>
              <a:rPr sz="6000" dirty="0">
                <a:solidFill>
                  <a:srgbClr val="85604A"/>
                </a:solidFill>
              </a:rPr>
              <a:t> </a:t>
            </a:r>
            <a:r>
              <a:rPr sz="6000" dirty="0" err="1">
                <a:solidFill>
                  <a:srgbClr val="85604A"/>
                </a:solidFill>
              </a:rPr>
              <a:t>мир</a:t>
            </a:r>
            <a:endParaRPr sz="6000" dirty="0">
              <a:solidFill>
                <a:srgbClr val="85604A"/>
              </a:solidFill>
            </a:endParaRPr>
          </a:p>
        </p:txBody>
      </p:sp>
      <p:grpSp>
        <p:nvGrpSpPr>
          <p:cNvPr id="61" name="Group 61"/>
          <p:cNvGrpSpPr/>
          <p:nvPr/>
        </p:nvGrpSpPr>
        <p:grpSpPr>
          <a:xfrm>
            <a:off x="1054099" y="3640140"/>
            <a:ext cx="10896601" cy="3890378"/>
            <a:chOff x="0" y="0"/>
            <a:chExt cx="10896600" cy="3890377"/>
          </a:xfrm>
        </p:grpSpPr>
        <p:sp>
          <p:nvSpPr>
            <p:cNvPr id="50" name="Shape 50"/>
            <p:cNvSpPr/>
            <p:nvPr/>
          </p:nvSpPr>
          <p:spPr>
            <a:xfrm>
              <a:off x="0" y="1335790"/>
              <a:ext cx="10896600" cy="1549401"/>
            </a:xfrm>
            <a:prstGeom prst="rightArrow">
              <a:avLst>
                <a:gd name="adj1" fmla="val 34426"/>
                <a:gd name="adj2" fmla="val 53279"/>
              </a:avLst>
            </a:pr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7073900" y="1615190"/>
              <a:ext cx="9906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E1E1E1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3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sz="1800"/>
              </a:pPr>
              <a:r>
                <a:rPr sz="2300"/>
                <a:t>90</a:t>
              </a:r>
            </a:p>
          </p:txBody>
        </p:sp>
        <p:sp>
          <p:nvSpPr>
            <p:cNvPr id="52" name="Shape 52"/>
            <p:cNvSpPr/>
            <p:nvPr/>
          </p:nvSpPr>
          <p:spPr>
            <a:xfrm>
              <a:off x="2832100" y="1615190"/>
              <a:ext cx="9906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E1E1E1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3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sz="1800"/>
              </a:pPr>
              <a:r>
                <a:rPr sz="2300"/>
                <a:t>70</a:t>
              </a:r>
            </a:p>
          </p:txBody>
        </p:sp>
        <p:sp>
          <p:nvSpPr>
            <p:cNvPr id="53" name="Shape 53"/>
            <p:cNvSpPr/>
            <p:nvPr/>
          </p:nvSpPr>
          <p:spPr>
            <a:xfrm>
              <a:off x="711200" y="1615190"/>
              <a:ext cx="9906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E1E1E1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2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sz="1800"/>
              </a:pPr>
              <a:r>
                <a:rPr sz="2200"/>
                <a:t>50-60</a:t>
              </a:r>
            </a:p>
          </p:txBody>
        </p:sp>
        <p:sp>
          <p:nvSpPr>
            <p:cNvPr id="54" name="Shape 54"/>
            <p:cNvSpPr/>
            <p:nvPr/>
          </p:nvSpPr>
          <p:spPr>
            <a:xfrm>
              <a:off x="4953000" y="1615190"/>
              <a:ext cx="9906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E1E1E1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3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sz="1800"/>
              </a:pPr>
              <a:r>
                <a:rPr sz="2300"/>
                <a:t>80</a:t>
              </a:r>
            </a:p>
          </p:txBody>
        </p:sp>
        <p:sp>
          <p:nvSpPr>
            <p:cNvPr id="55" name="Shape 55"/>
            <p:cNvSpPr/>
            <p:nvPr/>
          </p:nvSpPr>
          <p:spPr>
            <a:xfrm>
              <a:off x="7297325" y="0"/>
              <a:ext cx="1270001" cy="1270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endParaRPr sz="24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sz="2400"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Flichy</a:t>
              </a: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sz="2400"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Turner</a:t>
              </a:r>
            </a:p>
          </p:txBody>
        </p:sp>
        <p:sp>
          <p:nvSpPr>
            <p:cNvPr id="56" name="Shape 56"/>
            <p:cNvSpPr/>
            <p:nvPr/>
          </p:nvSpPr>
          <p:spPr>
            <a:xfrm>
              <a:off x="2933700" y="319790"/>
              <a:ext cx="1473200" cy="1270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sz="2400"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Schramm</a:t>
              </a: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sz="2400"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Schiller</a:t>
              </a:r>
            </a:p>
          </p:txBody>
        </p:sp>
        <p:sp>
          <p:nvSpPr>
            <p:cNvPr id="57" name="Shape 57"/>
            <p:cNvSpPr/>
            <p:nvPr/>
          </p:nvSpPr>
          <p:spPr>
            <a:xfrm>
              <a:off x="5054600" y="2618490"/>
              <a:ext cx="1970493" cy="1270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sz="2400"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De Sola Pool</a:t>
              </a: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sz="2400"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Nordenstreng</a:t>
              </a: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sz="2400"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Latour</a:t>
              </a:r>
            </a:p>
          </p:txBody>
        </p:sp>
        <p:sp>
          <p:nvSpPr>
            <p:cNvPr id="58" name="Shape 58"/>
            <p:cNvSpPr/>
            <p:nvPr/>
          </p:nvSpPr>
          <p:spPr>
            <a:xfrm>
              <a:off x="812800" y="2618490"/>
              <a:ext cx="1270000" cy="1270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sz="2400"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Lerner</a:t>
              </a: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sz="2400"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Rogers</a:t>
              </a: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endParaRPr sz="24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9194800" y="1615190"/>
              <a:ext cx="990601" cy="99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E1E1E1"/>
            </a:solidFill>
            <a:ln w="12700" cap="flat">
              <a:noFill/>
              <a:miter lim="400000"/>
            </a:ln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300">
                  <a:solidFill>
                    <a:srgbClr val="00000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lvl="0">
                <a:defRPr sz="1800"/>
              </a:pPr>
              <a:r>
                <a:rPr sz="2300"/>
                <a:t>2000</a:t>
              </a:r>
            </a:p>
          </p:txBody>
        </p:sp>
        <p:sp>
          <p:nvSpPr>
            <p:cNvPr id="60" name="Shape 60"/>
            <p:cNvSpPr/>
            <p:nvPr/>
          </p:nvSpPr>
          <p:spPr>
            <a:xfrm>
              <a:off x="9381166" y="2620377"/>
              <a:ext cx="1270001" cy="1270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 algn="l">
                <a:defRPr sz="1800">
                  <a:solidFill>
                    <a:srgbClr val="000000"/>
                  </a:solidFill>
                </a:defRPr>
              </a:pPr>
              <a:endParaRPr sz="24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sz="2400"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Bennett</a:t>
              </a:r>
            </a:p>
            <a:p>
              <a:pPr lvl="0" algn="l">
                <a:defRPr sz="1800">
                  <a:solidFill>
                    <a:srgbClr val="000000"/>
                  </a:solidFill>
                </a:defRPr>
              </a:pPr>
              <a:r>
                <a:rPr sz="2400"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Castells</a:t>
              </a:r>
            </a:p>
          </p:txBody>
        </p:sp>
      </p:grpSp>
      <p:sp>
        <p:nvSpPr>
          <p:cNvPr id="62" name="Shape 62"/>
          <p:cNvSpPr/>
          <p:nvPr/>
        </p:nvSpPr>
        <p:spPr>
          <a:xfrm flipH="1">
            <a:off x="1758368" y="6030030"/>
            <a:ext cx="1" cy="1309087"/>
          </a:xfrm>
          <a:prstGeom prst="line">
            <a:avLst/>
          </a:prstGeom>
          <a:ln w="25400">
            <a:solidFill>
              <a:srgbClr val="84838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3879268" y="4175831"/>
            <a:ext cx="1" cy="1309087"/>
          </a:xfrm>
          <a:prstGeom prst="line">
            <a:avLst/>
          </a:prstGeom>
          <a:ln w="25400">
            <a:solidFill>
              <a:srgbClr val="84838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6000172" y="6030031"/>
            <a:ext cx="1" cy="1309087"/>
          </a:xfrm>
          <a:prstGeom prst="line">
            <a:avLst/>
          </a:prstGeom>
          <a:ln w="25400">
            <a:solidFill>
              <a:srgbClr val="84838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8121079" y="4163131"/>
            <a:ext cx="1" cy="1309087"/>
          </a:xfrm>
          <a:prstGeom prst="line">
            <a:avLst/>
          </a:prstGeom>
          <a:ln w="25400">
            <a:solidFill>
              <a:srgbClr val="84838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10241979" y="6030031"/>
            <a:ext cx="1" cy="1309087"/>
          </a:xfrm>
          <a:prstGeom prst="line">
            <a:avLst/>
          </a:prstGeom>
          <a:ln w="25400">
            <a:solidFill>
              <a:srgbClr val="848386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20" name="Picture 5" descr="image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4213" y="71438"/>
            <a:ext cx="81915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dirty="0" err="1">
                <a:solidFill>
                  <a:srgbClr val="85604A"/>
                </a:solidFill>
              </a:rPr>
              <a:t>Ключевые</a:t>
            </a:r>
            <a:r>
              <a:rPr sz="6000" dirty="0">
                <a:solidFill>
                  <a:srgbClr val="85604A"/>
                </a:solidFill>
              </a:rPr>
              <a:t> </a:t>
            </a:r>
            <a:r>
              <a:rPr sz="6000" dirty="0" err="1">
                <a:solidFill>
                  <a:srgbClr val="85604A"/>
                </a:solidFill>
              </a:rPr>
              <a:t>вопросы</a:t>
            </a:r>
            <a:endParaRPr sz="6000" dirty="0">
              <a:solidFill>
                <a:srgbClr val="85604A"/>
              </a:solidFill>
            </a:endParaRPr>
          </a:p>
        </p:txBody>
      </p:sp>
      <p:sp>
        <p:nvSpPr>
          <p:cNvPr id="69" name="Shape 69"/>
          <p:cNvSpPr/>
          <p:nvPr/>
        </p:nvSpPr>
        <p:spPr>
          <a:xfrm>
            <a:off x="1247774" y="3415155"/>
            <a:ext cx="11082163" cy="5363123"/>
          </a:xfrm>
          <a:prstGeom prst="rect">
            <a:avLst/>
          </a:prstGeom>
          <a:ln w="12700">
            <a:solidFill/>
            <a:round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/>
          <a:lstStyle/>
          <a:p>
            <a:pPr lvl="0" defTabSz="914400">
              <a:buClr>
                <a:srgbClr val="000000"/>
              </a:buClr>
              <a:defRPr sz="4200">
                <a:solidFill>
                  <a:srgbClr val="000000"/>
                </a:solidFill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2598868" y="4193879"/>
            <a:ext cx="8876432" cy="815152"/>
          </a:xfrm>
          <a:prstGeom prst="rect">
            <a:avLst/>
          </a:prstGeom>
          <a:solidFill>
            <a:srgbClr val="00A8FF"/>
          </a:solidFill>
          <a:ln w="25400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/>
          <a:lstStyle>
            <a:lvl1pPr marL="811970" algn="l" defTabSz="914400">
              <a:buClr>
                <a:srgbClr val="000000"/>
              </a:buClr>
              <a:defRPr sz="2600">
                <a:solidFill>
                  <a:srgbClr val="000000"/>
                </a:solidFill>
                <a:uFill>
                  <a:solidFill/>
                </a:u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uFillTx/>
              </a:defRPr>
            </a:pPr>
            <a:r>
              <a:rPr sz="2600">
                <a:uFill>
                  <a:solidFill/>
                </a:uFill>
              </a:rPr>
              <a:t>Технологии меняют мир или они подчинены миру</a:t>
            </a:r>
          </a:p>
        </p:txBody>
      </p:sp>
      <p:sp>
        <p:nvSpPr>
          <p:cNvPr id="71" name="Shape 71"/>
          <p:cNvSpPr/>
          <p:nvPr/>
        </p:nvSpPr>
        <p:spPr>
          <a:xfrm>
            <a:off x="2060213" y="4048676"/>
            <a:ext cx="1077310" cy="1077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25400">
            <a:solidFill>
              <a:srgbClr val="808080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2910351" y="5486648"/>
            <a:ext cx="8541600" cy="815152"/>
          </a:xfrm>
          <a:prstGeom prst="rect">
            <a:avLst/>
          </a:prstGeom>
          <a:solidFill>
            <a:srgbClr val="CC0066"/>
          </a:solidFill>
          <a:ln w="25400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/>
          <a:lstStyle>
            <a:lvl1pPr marL="760583" algn="l" defTabSz="914400">
              <a:buClr>
                <a:srgbClr val="000000"/>
              </a:buClr>
              <a:defRPr sz="2500">
                <a:solidFill>
                  <a:srgbClr val="000000"/>
                </a:solidFill>
                <a:uFill>
                  <a:solidFill/>
                </a:u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uFillTx/>
              </a:defRPr>
            </a:pPr>
            <a:r>
              <a:rPr sz="2500">
                <a:uFill>
                  <a:solidFill/>
                </a:uFill>
              </a:rPr>
              <a:t>Технологии меняют быт или быт меняет технологии</a:t>
            </a:r>
          </a:p>
        </p:txBody>
      </p:sp>
      <p:sp>
        <p:nvSpPr>
          <p:cNvPr id="73" name="Shape 73"/>
          <p:cNvSpPr/>
          <p:nvPr/>
        </p:nvSpPr>
        <p:spPr>
          <a:xfrm>
            <a:off x="2306145" y="5446715"/>
            <a:ext cx="1077310" cy="10773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25400">
            <a:solidFill>
              <a:srgbClr val="808080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2832105" y="6639331"/>
            <a:ext cx="8698093" cy="1067077"/>
          </a:xfrm>
          <a:prstGeom prst="rect">
            <a:avLst/>
          </a:prstGeom>
          <a:solidFill>
            <a:srgbClr val="58D70F"/>
          </a:solidFill>
          <a:ln w="25400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/>
          <a:lstStyle>
            <a:lvl1pPr marL="811970" algn="l" defTabSz="914400">
              <a:buClr>
                <a:srgbClr val="000000"/>
              </a:buClr>
              <a:defRPr sz="2500">
                <a:solidFill>
                  <a:srgbClr val="000000"/>
                </a:solidFill>
                <a:uFill>
                  <a:solidFill/>
                </a:u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lvl="0">
              <a:defRPr sz="1800">
                <a:uFillTx/>
              </a:defRPr>
            </a:pPr>
            <a:r>
              <a:rPr sz="2500">
                <a:uFill>
                  <a:solidFill/>
                </a:uFill>
              </a:rPr>
              <a:t>Технологии навязывают потребности или подстраиваются под них</a:t>
            </a:r>
          </a:p>
        </p:txBody>
      </p:sp>
      <p:sp>
        <p:nvSpPr>
          <p:cNvPr id="75" name="Shape 75"/>
          <p:cNvSpPr/>
          <p:nvPr/>
        </p:nvSpPr>
        <p:spPr>
          <a:xfrm>
            <a:off x="2060213" y="6634213"/>
            <a:ext cx="1077310" cy="1077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25400">
            <a:solidFill>
              <a:srgbClr val="808080"/>
            </a:solidFill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76" name="droppedImage.pd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9890" y="6832054"/>
            <a:ext cx="355601" cy="678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droppedImage 1.pd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288" y="5736344"/>
            <a:ext cx="555024" cy="555024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droppedImage 3.pd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6345" y="4330367"/>
            <a:ext cx="805046" cy="542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dirty="0" err="1">
                <a:solidFill>
                  <a:srgbClr val="85604A"/>
                </a:solidFill>
              </a:rPr>
              <a:t>Методика</a:t>
            </a:r>
            <a:endParaRPr sz="6000" dirty="0">
              <a:solidFill>
                <a:srgbClr val="85604A"/>
              </a:solidFill>
            </a:endParaRP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1101800" y="2688787"/>
            <a:ext cx="8352928" cy="43204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55270" lvl="0" indent="-255270" defTabSz="391414">
              <a:spcBef>
                <a:spcPts val="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ru-RU" sz="2000" dirty="0" smtClean="0">
                <a:solidFill>
                  <a:srgbClr val="625B48"/>
                </a:solidFill>
              </a:rPr>
              <a:t>Серия полевых экспедиций (июнь 2012-сентябрь 2014):</a:t>
            </a:r>
          </a:p>
          <a:p>
            <a:pPr marL="510540" lvl="1" indent="-255270" defTabSz="391414">
              <a:spcBef>
                <a:spcPts val="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ru-RU" sz="2000" dirty="0" smtClean="0">
                <a:solidFill>
                  <a:srgbClr val="625B48"/>
                </a:solidFill>
              </a:rPr>
              <a:t>Сельское поселение </a:t>
            </a:r>
            <a:r>
              <a:rPr lang="ru-RU" sz="2000" dirty="0" err="1" smtClean="0">
                <a:solidFill>
                  <a:srgbClr val="625B48"/>
                </a:solidFill>
              </a:rPr>
              <a:t>Угоры</a:t>
            </a:r>
            <a:r>
              <a:rPr lang="ru-RU" sz="2000" dirty="0" smtClean="0">
                <a:solidFill>
                  <a:srgbClr val="625B48"/>
                </a:solidFill>
              </a:rPr>
              <a:t> </a:t>
            </a:r>
            <a:r>
              <a:rPr lang="ru-RU" sz="2000" dirty="0" err="1" smtClean="0">
                <a:solidFill>
                  <a:srgbClr val="625B48"/>
                </a:solidFill>
              </a:rPr>
              <a:t>Мантуровского</a:t>
            </a:r>
            <a:r>
              <a:rPr lang="ru-RU" sz="2000" dirty="0" smtClean="0">
                <a:solidFill>
                  <a:srgbClr val="625B48"/>
                </a:solidFill>
              </a:rPr>
              <a:t> района Костромской обл.</a:t>
            </a:r>
          </a:p>
          <a:p>
            <a:pPr marL="510540" lvl="1" indent="-255270" defTabSz="391414">
              <a:spcBef>
                <a:spcPts val="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ru-RU" sz="2000" dirty="0" smtClean="0">
                <a:solidFill>
                  <a:srgbClr val="625B48"/>
                </a:solidFill>
              </a:rPr>
              <a:t>Сельское поселение </a:t>
            </a:r>
            <a:r>
              <a:rPr lang="ru-RU" sz="2000" dirty="0" err="1" smtClean="0">
                <a:solidFill>
                  <a:srgbClr val="625B48"/>
                </a:solidFill>
              </a:rPr>
              <a:t>Коксовское</a:t>
            </a:r>
            <a:r>
              <a:rPr lang="ru-RU" sz="2000" dirty="0" smtClean="0">
                <a:solidFill>
                  <a:srgbClr val="625B48"/>
                </a:solidFill>
              </a:rPr>
              <a:t> </a:t>
            </a:r>
            <a:r>
              <a:rPr lang="ru-RU" sz="2000" dirty="0" err="1" smtClean="0">
                <a:solidFill>
                  <a:srgbClr val="625B48"/>
                </a:solidFill>
              </a:rPr>
              <a:t>Белокалитвинского</a:t>
            </a:r>
            <a:r>
              <a:rPr lang="ru-RU" sz="2000" dirty="0" smtClean="0">
                <a:solidFill>
                  <a:srgbClr val="625B48"/>
                </a:solidFill>
              </a:rPr>
              <a:t> района Ростовской обл.</a:t>
            </a:r>
          </a:p>
          <a:p>
            <a:pPr marL="510540" lvl="1" indent="-255270" defTabSz="391414">
              <a:spcBef>
                <a:spcPts val="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ru-RU" sz="2000" dirty="0" smtClean="0">
                <a:solidFill>
                  <a:srgbClr val="625B48"/>
                </a:solidFill>
              </a:rPr>
              <a:t>Сельское поселение </a:t>
            </a:r>
            <a:r>
              <a:rPr lang="ru-RU" sz="2000" dirty="0" err="1" smtClean="0">
                <a:solidFill>
                  <a:srgbClr val="625B48"/>
                </a:solidFill>
              </a:rPr>
              <a:t>Данауровка</a:t>
            </a:r>
            <a:r>
              <a:rPr lang="ru-RU" sz="2000" dirty="0" smtClean="0">
                <a:solidFill>
                  <a:srgbClr val="625B48"/>
                </a:solidFill>
              </a:rPr>
              <a:t> </a:t>
            </a:r>
            <a:r>
              <a:rPr lang="ru-RU" sz="2000" dirty="0" err="1" smtClean="0">
                <a:solidFill>
                  <a:srgbClr val="625B48"/>
                </a:solidFill>
              </a:rPr>
              <a:t>Чистопольского</a:t>
            </a:r>
            <a:r>
              <a:rPr lang="ru-RU" sz="2000" dirty="0" smtClean="0">
                <a:solidFill>
                  <a:srgbClr val="625B48"/>
                </a:solidFill>
              </a:rPr>
              <a:t> района Р. Татарстан</a:t>
            </a:r>
          </a:p>
          <a:p>
            <a:pPr marL="510540" lvl="1" indent="-255270" defTabSz="391414">
              <a:spcBef>
                <a:spcPts val="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ru-RU" sz="2000" dirty="0" smtClean="0">
                <a:solidFill>
                  <a:srgbClr val="625B48"/>
                </a:solidFill>
              </a:rPr>
              <a:t>Сельское поселение </a:t>
            </a:r>
            <a:r>
              <a:rPr lang="ru-RU" sz="2000" dirty="0" err="1" smtClean="0">
                <a:solidFill>
                  <a:srgbClr val="625B48"/>
                </a:solidFill>
              </a:rPr>
              <a:t>Середкино</a:t>
            </a:r>
            <a:r>
              <a:rPr lang="ru-RU" sz="2000" dirty="0" smtClean="0">
                <a:solidFill>
                  <a:srgbClr val="625B48"/>
                </a:solidFill>
              </a:rPr>
              <a:t> </a:t>
            </a:r>
            <a:r>
              <a:rPr lang="ru-RU" sz="2000" dirty="0" err="1" smtClean="0">
                <a:solidFill>
                  <a:srgbClr val="625B48"/>
                </a:solidFill>
              </a:rPr>
              <a:t>Боханского</a:t>
            </a:r>
            <a:r>
              <a:rPr lang="ru-RU" sz="2000" dirty="0" smtClean="0">
                <a:solidFill>
                  <a:srgbClr val="625B48"/>
                </a:solidFill>
              </a:rPr>
              <a:t> района Иркутской области</a:t>
            </a:r>
          </a:p>
          <a:p>
            <a:pPr marL="255270" lvl="0" indent="-255270" defTabSz="391414">
              <a:spcBef>
                <a:spcPts val="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ru-RU" sz="2000" dirty="0" smtClean="0">
                <a:solidFill>
                  <a:srgbClr val="625B48"/>
                </a:solidFill>
              </a:rPr>
              <a:t>Глубинные интервью в домохозяйствах</a:t>
            </a:r>
          </a:p>
          <a:p>
            <a:pPr marL="255270" lvl="0" indent="-255270" defTabSz="391414">
              <a:spcBef>
                <a:spcPts val="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ru-RU" sz="2000" dirty="0" smtClean="0">
                <a:solidFill>
                  <a:srgbClr val="625B48"/>
                </a:solidFill>
              </a:rPr>
              <a:t>Фотографирование и картографирование пространства </a:t>
            </a:r>
          </a:p>
          <a:p>
            <a:pPr marL="255270" lvl="0" indent="-255270" defTabSz="391414">
              <a:spcBef>
                <a:spcPts val="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ru-RU" sz="2000" dirty="0" smtClean="0">
                <a:solidFill>
                  <a:srgbClr val="625B48"/>
                </a:solidFill>
              </a:rPr>
              <a:t>Учет приборов, быта и т.д.</a:t>
            </a:r>
          </a:p>
          <a:p>
            <a:pPr marL="255270" lvl="0" indent="-255270" defTabSz="391414">
              <a:spcBef>
                <a:spcPts val="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ru-RU" sz="2000" dirty="0" smtClean="0">
                <a:solidFill>
                  <a:srgbClr val="625B48"/>
                </a:solidFill>
              </a:rPr>
              <a:t>Анкета "</a:t>
            </a:r>
            <a:r>
              <a:rPr lang="ru-RU" sz="2000" dirty="0" err="1" smtClean="0">
                <a:solidFill>
                  <a:srgbClr val="625B48"/>
                </a:solidFill>
              </a:rPr>
              <a:t>Медиапредпочтения</a:t>
            </a:r>
            <a:r>
              <a:rPr lang="ru-RU" sz="2000" dirty="0" smtClean="0">
                <a:solidFill>
                  <a:srgbClr val="625B48"/>
                </a:solidFill>
              </a:rPr>
              <a:t>" </a:t>
            </a:r>
            <a:endParaRPr lang="ru-RU" sz="2000" dirty="0">
              <a:solidFill>
                <a:srgbClr val="625B48"/>
              </a:solidFill>
            </a:endParaRPr>
          </a:p>
        </p:txBody>
      </p:sp>
      <p:pic>
        <p:nvPicPr>
          <p:cNvPr id="4" name="Изображение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4833" y="2500536"/>
            <a:ext cx="3440255" cy="2282753"/>
          </a:xfrm>
          <a:prstGeom prst="rect">
            <a:avLst/>
          </a:prstGeom>
        </p:spPr>
      </p:pic>
      <p:pic>
        <p:nvPicPr>
          <p:cNvPr id="6" name="Изображение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0712" y="6749008"/>
            <a:ext cx="3431703" cy="2277078"/>
          </a:xfrm>
          <a:prstGeom prst="rect">
            <a:avLst/>
          </a:prstGeom>
        </p:spPr>
      </p:pic>
      <p:pic>
        <p:nvPicPr>
          <p:cNvPr id="7" name="Изображение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692" y="7009267"/>
            <a:ext cx="3145433" cy="2090402"/>
          </a:xfrm>
          <a:prstGeom prst="rect">
            <a:avLst/>
          </a:prstGeom>
        </p:spPr>
      </p:pic>
      <p:pic>
        <p:nvPicPr>
          <p:cNvPr id="8" name="Изображение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5456" y="4588768"/>
            <a:ext cx="3387234" cy="2251099"/>
          </a:xfrm>
          <a:prstGeom prst="rect">
            <a:avLst/>
          </a:prstGeom>
        </p:spPr>
      </p:pic>
      <p:pic>
        <p:nvPicPr>
          <p:cNvPr id="9" name="Picture 5" descr="image3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4213" y="71438"/>
            <a:ext cx="81915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1270000" y="685800"/>
            <a:ext cx="10464800" cy="1612900"/>
          </a:xfrm>
        </p:spPr>
        <p:txBody>
          <a:bodyPr lIns="0" tIns="0" rIns="0" bIns="0" anchor="b">
            <a:normAutofit/>
          </a:bodyPr>
          <a:lstStyle/>
          <a:p>
            <a:pPr algn="l">
              <a:buFont typeface="ZapfDingbatsITC" charset="0"/>
              <a:buNone/>
            </a:pPr>
            <a:r>
              <a:rPr lang="ru-RU" sz="6000" b="1" dirty="0" smtClean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rPr>
              <a:t>Региональные различия</a:t>
            </a:r>
            <a:endParaRPr lang="en-US" sz="8800" b="1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70000" y="2500536"/>
            <a:ext cx="10464800" cy="7137400"/>
          </a:xfrm>
        </p:spPr>
        <p:txBody>
          <a:bodyPr lIns="0" tIns="0" rIns="0" bIns="0" anchor="t">
            <a:normAutofit/>
          </a:bodyPr>
          <a:lstStyle/>
          <a:p>
            <a:pPr marL="889000" indent="-571500">
              <a:spcBef>
                <a:spcPts val="600"/>
              </a:spcBef>
              <a:buSzPct val="75000"/>
              <a:buFont typeface="ZapfDingbatsITC" charset="0"/>
              <a:buChar char="✦"/>
            </a:pPr>
            <a:r>
              <a:rPr lang="ru-RU" sz="1800" dirty="0" err="1">
                <a:sym typeface="Helvetica Neue Light" charset="0"/>
              </a:rPr>
              <a:t>Угоры</a:t>
            </a:r>
            <a:r>
              <a:rPr lang="ru-RU" sz="1800" dirty="0">
                <a:sym typeface="Helvetica Neue Light" charset="0"/>
              </a:rPr>
              <a:t>: Северная </a:t>
            </a:r>
            <a:r>
              <a:rPr lang="ru-RU" sz="1800" dirty="0" err="1">
                <a:sym typeface="Helvetica Neue Light" charset="0"/>
              </a:rPr>
              <a:t>деревная</a:t>
            </a:r>
            <a:r>
              <a:rPr lang="ru-RU" sz="1800" dirty="0">
                <a:sym typeface="Helvetica Neue Light" charset="0"/>
              </a:rPr>
              <a:t>, непродуктивное сельское хозяйство (ист. фактор), депопуляция</a:t>
            </a:r>
            <a:endParaRPr lang="en-US" sz="1800" dirty="0">
              <a:sym typeface="Helvetica Neue Light" charset="0"/>
            </a:endParaRPr>
          </a:p>
          <a:p>
            <a:pPr marL="889000" indent="-571500">
              <a:spcBef>
                <a:spcPts val="600"/>
              </a:spcBef>
              <a:buSzPct val="75000"/>
              <a:buFont typeface="ZapfDingbatsITC" charset="0"/>
              <a:buChar char="✦"/>
            </a:pPr>
            <a:r>
              <a:rPr lang="ru-RU" sz="1800" dirty="0">
                <a:sym typeface="Helvetica Neue Light" charset="0"/>
              </a:rPr>
              <a:t>Коксовый</a:t>
            </a:r>
            <a:r>
              <a:rPr lang="en-US" sz="1800" dirty="0">
                <a:sym typeface="Helvetica Neue Light" charset="0"/>
              </a:rPr>
              <a:t>: </a:t>
            </a:r>
            <a:r>
              <a:rPr lang="ru-RU" sz="1800" dirty="0">
                <a:sym typeface="Helvetica Neue Light" charset="0"/>
              </a:rPr>
              <a:t>Казачья культура, южные плодородные земли, следы индустриализации</a:t>
            </a:r>
          </a:p>
          <a:p>
            <a:pPr marL="889000" indent="-571500">
              <a:spcBef>
                <a:spcPts val="600"/>
              </a:spcBef>
              <a:buSzPct val="75000"/>
              <a:buFont typeface="ZapfDingbatsITC" charset="0"/>
              <a:buChar char="✦"/>
            </a:pPr>
            <a:r>
              <a:rPr lang="ru-RU" sz="1800" dirty="0" err="1" smtClean="0">
                <a:sym typeface="Helvetica Neue Light" charset="0"/>
              </a:rPr>
              <a:t>Данауровка</a:t>
            </a:r>
            <a:r>
              <a:rPr lang="ru-RU" sz="1800" dirty="0" smtClean="0">
                <a:sym typeface="Helvetica Neue Light" charset="0"/>
              </a:rPr>
              <a:t>: национальный регион</a:t>
            </a:r>
          </a:p>
          <a:p>
            <a:pPr marL="889000" indent="-571500">
              <a:spcBef>
                <a:spcPts val="600"/>
              </a:spcBef>
              <a:buSzPct val="75000"/>
              <a:buFont typeface="ZapfDingbatsITC" charset="0"/>
              <a:buChar char="✦"/>
            </a:pPr>
            <a:r>
              <a:rPr lang="ru-RU" sz="1800" dirty="0" err="1" smtClean="0">
                <a:sym typeface="Helvetica Neue Light" charset="0"/>
              </a:rPr>
              <a:t>Середкино</a:t>
            </a:r>
            <a:r>
              <a:rPr lang="ru-RU" sz="1800" dirty="0" smtClean="0">
                <a:sym typeface="Helvetica Neue Light" charset="0"/>
              </a:rPr>
              <a:t>.: </a:t>
            </a:r>
            <a:r>
              <a:rPr lang="ru-RU" sz="1800" dirty="0">
                <a:sym typeface="Helvetica Neue Light" charset="0"/>
              </a:rPr>
              <a:t>сибирская деревня (Иркутская обл.)</a:t>
            </a:r>
            <a:endParaRPr lang="en-US" sz="1800" dirty="0"/>
          </a:p>
        </p:txBody>
      </p:sp>
      <p:pic>
        <p:nvPicPr>
          <p:cNvPr id="10245" name="Picture 5" descr="image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4213" y="71438"/>
            <a:ext cx="81915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1880" y="4187933"/>
            <a:ext cx="9361040" cy="4762109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 bwMode="auto">
          <a:xfrm>
            <a:off x="3550072" y="5895697"/>
            <a:ext cx="1584176" cy="504056"/>
          </a:xfrm>
          <a:prstGeom prst="wedgeEllipseCallout">
            <a:avLst>
              <a:gd name="adj1" fmla="val -51973"/>
              <a:gd name="adj2" fmla="val 92226"/>
            </a:avLst>
          </a:prstGeom>
          <a:solidFill>
            <a:srgbClr val="095C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Угоры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9" name="Овальная выноска 8"/>
          <p:cNvSpPr/>
          <p:nvPr/>
        </p:nvSpPr>
        <p:spPr bwMode="auto">
          <a:xfrm>
            <a:off x="2757984" y="7571916"/>
            <a:ext cx="1944216" cy="504056"/>
          </a:xfrm>
          <a:prstGeom prst="wedgeEllipseCallout">
            <a:avLst>
              <a:gd name="adj1" fmla="val -68856"/>
              <a:gd name="adj2" fmla="val -61274"/>
            </a:avLst>
          </a:prstGeom>
          <a:solidFill>
            <a:srgbClr val="095C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FFC000"/>
                </a:solidFill>
              </a:rPr>
              <a:t>Коксовый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0" name="Овальная выноска 9"/>
          <p:cNvSpPr/>
          <p:nvPr/>
        </p:nvSpPr>
        <p:spPr bwMode="auto">
          <a:xfrm>
            <a:off x="4108134" y="7098945"/>
            <a:ext cx="2250250" cy="504056"/>
          </a:xfrm>
          <a:prstGeom prst="wedgeEllipseCallout">
            <a:avLst>
              <a:gd name="adj1" fmla="val -73077"/>
              <a:gd name="adj2" fmla="val -26388"/>
            </a:avLst>
          </a:prstGeom>
          <a:solidFill>
            <a:schemeClr val="bg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Данауровка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11" name="Овальная выноска 10"/>
          <p:cNvSpPr/>
          <p:nvPr/>
        </p:nvSpPr>
        <p:spPr bwMode="auto">
          <a:xfrm>
            <a:off x="7654528" y="7603001"/>
            <a:ext cx="2205993" cy="504056"/>
          </a:xfrm>
          <a:prstGeom prst="wedgeEllipseCallout">
            <a:avLst>
              <a:gd name="adj1" fmla="val -73077"/>
              <a:gd name="adj2" fmla="val -26388"/>
            </a:avLst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Середкино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Light" charset="0"/>
                <a:ea typeface="Helvetica Light" charset="0"/>
                <a:cs typeface="Helvetica Light" charset="0"/>
                <a:sym typeface="Helvetica Light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08680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dirty="0" err="1">
                <a:solidFill>
                  <a:srgbClr val="85604A"/>
                </a:solidFill>
              </a:rPr>
              <a:t>Разные</a:t>
            </a:r>
            <a:r>
              <a:rPr sz="6000" dirty="0">
                <a:solidFill>
                  <a:srgbClr val="85604A"/>
                </a:solidFill>
              </a:rPr>
              <a:t> </a:t>
            </a:r>
            <a:r>
              <a:rPr sz="6000" dirty="0" err="1">
                <a:solidFill>
                  <a:srgbClr val="85604A"/>
                </a:solidFill>
              </a:rPr>
              <a:t>конфигурации</a:t>
            </a:r>
            <a:r>
              <a:rPr sz="6000" dirty="0">
                <a:solidFill>
                  <a:srgbClr val="85604A"/>
                </a:solidFill>
              </a:rPr>
              <a:t> </a:t>
            </a:r>
            <a:r>
              <a:rPr sz="6000" dirty="0" err="1">
                <a:solidFill>
                  <a:srgbClr val="85604A"/>
                </a:solidFill>
              </a:rPr>
              <a:t>технической</a:t>
            </a:r>
            <a:r>
              <a:rPr sz="6000" dirty="0">
                <a:solidFill>
                  <a:srgbClr val="85604A"/>
                </a:solidFill>
              </a:rPr>
              <a:t> </a:t>
            </a:r>
            <a:r>
              <a:rPr sz="6000" dirty="0" err="1">
                <a:solidFill>
                  <a:srgbClr val="85604A"/>
                </a:solidFill>
              </a:rPr>
              <a:t>доступности</a:t>
            </a:r>
            <a:endParaRPr sz="6000" dirty="0">
              <a:solidFill>
                <a:srgbClr val="85604A"/>
              </a:solidFill>
            </a:endParaRPr>
          </a:p>
        </p:txBody>
      </p:sp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/>
          </a:bodyPr>
          <a:lstStyle/>
          <a:p>
            <a:pPr marL="224789" lvl="0" indent="-224789" defTabSz="344677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625B48"/>
                </a:solidFill>
              </a:rPr>
              <a:t>Угоры: два телеканала на обычную антенну на шесте, либо Триколор (порядка 30% проникновение). Интернет: мобильный</a:t>
            </a:r>
          </a:p>
          <a:p>
            <a:pPr marL="224789" lvl="0" indent="-224789" defTabSz="344677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625B48"/>
                </a:solidFill>
              </a:rPr>
              <a:t>Коксовый: четыре телеканала на обычную антенну, либо кабельный доступ, либо Триколор (порядка 50% проникновение). Интернет: кабельный и мобильный. </a:t>
            </a:r>
          </a:p>
          <a:p>
            <a:pPr marL="224789" lvl="0" indent="-224789" defTabSz="344677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625B48"/>
                </a:solidFill>
              </a:rPr>
              <a:t>Данауровка: 5 каналов на обычную антенну, либо Триколор, либо кабельный доступ (порядка 50% проникновение). Интернет: кабельный и мобильный. </a:t>
            </a:r>
          </a:p>
          <a:p>
            <a:pPr marL="224789" lvl="0" indent="-224789" defTabSz="344677">
              <a:spcBef>
                <a:spcPts val="1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24">
                <a:solidFill>
                  <a:srgbClr val="625B48"/>
                </a:solidFill>
              </a:rPr>
              <a:t>Середкино: 2 канала на обычную антенну, либо Триколор, либо пиратская китайская тарелка (порядка 50% принокновение). Интернет: мобильный или спутниковый</a:t>
            </a:r>
          </a:p>
        </p:txBody>
      </p:sp>
      <p:pic>
        <p:nvPicPr>
          <p:cNvPr id="2050" name="Picture 2" descr="C:\Users\User\Documents\Вышка\наука\Исследования\Этнография коммуникативных практик\Поле Мантурово\12 Шохина Довбыш\Беляева (1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0632" y="2932584"/>
            <a:ext cx="3430059" cy="25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Pictures\20140925_18374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5199" y="5668888"/>
            <a:ext cx="2685492" cy="358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Renaissance">
  <a:themeElements>
    <a:clrScheme name="Renaissance">
      <a:dk1>
        <a:srgbClr val="625B48"/>
      </a:dk1>
      <a:lt1>
        <a:srgbClr val="1A2C62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959A4C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enaissance">
  <a:themeElements>
    <a:clrScheme name="Renaissance">
      <a:dk1>
        <a:srgbClr val="000000"/>
      </a:dk1>
      <a:lt1>
        <a:srgbClr val="FFFFFF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959A4C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Renaissance">
    <a:dk1>
      <a:srgbClr val="625B48"/>
    </a:dk1>
    <a:lt1>
      <a:srgbClr val="1A2C62"/>
    </a:lt1>
    <a:dk2>
      <a:srgbClr val="75716F"/>
    </a:dk2>
    <a:lt2>
      <a:srgbClr val="CDCDCD"/>
    </a:lt2>
    <a:accent1>
      <a:srgbClr val="9EA3A1"/>
    </a:accent1>
    <a:accent2>
      <a:srgbClr val="ACAD6A"/>
    </a:accent2>
    <a:accent3>
      <a:srgbClr val="E2BF60"/>
    </a:accent3>
    <a:accent4>
      <a:srgbClr val="DF995B"/>
    </a:accent4>
    <a:accent5>
      <a:srgbClr val="D27263"/>
    </a:accent5>
    <a:accent6>
      <a:srgbClr val="B59871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2066</Words>
  <Application>Microsoft Office PowerPoint</Application>
  <PresentationFormat>Произвольный</PresentationFormat>
  <Paragraphs>182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Renaissance</vt:lpstr>
      <vt:lpstr>Медиапотребление и повседневная жизнь в сельской местности</vt:lpstr>
      <vt:lpstr>Проблемы терминологии</vt:lpstr>
      <vt:lpstr>Обрывочные сведения о медиапотреблении россиян</vt:lpstr>
      <vt:lpstr>Сельский телевизионный опыт как фокус исследования</vt:lpstr>
      <vt:lpstr>Могут ли медиатехнологии изменить мир</vt:lpstr>
      <vt:lpstr>Ключевые вопросы</vt:lpstr>
      <vt:lpstr>Методика</vt:lpstr>
      <vt:lpstr>Региональные различия</vt:lpstr>
      <vt:lpstr>Разные конфигурации технической доступности</vt:lpstr>
      <vt:lpstr>Социокультурный статус домохозяйств</vt:lpstr>
      <vt:lpstr>Три категории домохозяйств</vt:lpstr>
      <vt:lpstr>Общие закономерности</vt:lpstr>
      <vt:lpstr>Низкий социокультурный статус</vt:lpstr>
      <vt:lpstr>Средний социокультурный статус</vt:lpstr>
      <vt:lpstr>Презентация PowerPoint</vt:lpstr>
      <vt:lpstr>Высокий социокультурный статус</vt:lpstr>
      <vt:lpstr>Высокий социокультурный статус</vt:lpstr>
      <vt:lpstr>Бытовые повседневные практики</vt:lpstr>
      <vt:lpstr>Культурные практики</vt:lpstr>
      <vt:lpstr>Медиапрактики</vt:lpstr>
      <vt:lpstr>Отличия статусов</vt:lpstr>
      <vt:lpstr>Общая специфика медиапотребления </vt:lpstr>
      <vt:lpstr>Отличия регионов</vt:lpstr>
      <vt:lpstr>Культурные различия регионов</vt:lpstr>
      <vt:lpstr>Различия детерминированы культурными факторами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Медиапотребление и повседневная жизнь в сельской местности</dc:title>
  <dc:creator>kiria</dc:creator>
  <cp:lastModifiedBy>User</cp:lastModifiedBy>
  <cp:revision>12</cp:revision>
  <dcterms:modified xsi:type="dcterms:W3CDTF">2014-10-14T12:25:08Z</dcterms:modified>
</cp:coreProperties>
</file>