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60" r:id="rId9"/>
    <p:sldId id="261" r:id="rId10"/>
    <p:sldId id="262" r:id="rId11"/>
    <p:sldId id="263" r:id="rId12"/>
    <p:sldId id="274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0" autoAdjust="0"/>
  </p:normalViewPr>
  <p:slideViewPr>
    <p:cSldViewPr>
      <p:cViewPr varScale="1">
        <p:scale>
          <a:sx n="71" d="100"/>
          <a:sy n="71" d="100"/>
        </p:scale>
        <p:origin x="-119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vliutkin.i\Desktop\&#1056;&#1077;&#1087;&#1088;&#1077;&#1079;&#1077;&#1085;&#1090;&#1072;&#1090;&#1080;&#1074;&#1085;&#1072;&#1103;%20&#1074;&#1099;&#1073;&#1086;&#1088;&#1082;&#1072;\&#1082;%20&#1076;&#1086;&#1082;&#1083;&#1072;&#1076;&#1091;\&#1056;&#1072;&#1089;&#1095;&#1077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74;&#1072;&#1085;\Desktop\&#1050;&#1085;&#1080;&#1075;&#1072;3_&#1082;&#1088;&#1077;&#1076;&#1080;&#1090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74;&#1072;&#1085;\Desktop\&#1050;&#1085;&#1080;&#1075;&#1072;3_&#1082;&#1088;&#1077;&#1076;&#1080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Кто-то из членов Вашей семьи брал кредит в течение последних 12 месяцев</a:t>
            </a:r>
            <a:r>
              <a:rPr lang="ru-RU" dirty="0" smtClean="0"/>
              <a:t>? (%, РМЭЗ)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Таблица!$D$5</c:f>
              <c:strCache>
                <c:ptCount val="1"/>
                <c:pt idx="0">
                  <c:v>Кто-то из членов Вашей семьи брал кредит в течение последних 12 месяцев?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Таблица!$E$4:$I$4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Таблица!$E$5:$I$5</c:f>
              <c:numCache>
                <c:formatCode>0</c:formatCode>
                <c:ptCount val="5"/>
                <c:pt idx="0">
                  <c:v>23.480083857442345</c:v>
                </c:pt>
                <c:pt idx="1">
                  <c:v>12.798497451033001</c:v>
                </c:pt>
                <c:pt idx="2">
                  <c:v>17.786561264822129</c:v>
                </c:pt>
                <c:pt idx="3">
                  <c:v>19.389193422083007</c:v>
                </c:pt>
                <c:pt idx="4">
                  <c:v>20.68753836709638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280832"/>
        <c:axId val="82282368"/>
      </c:barChart>
      <c:catAx>
        <c:axId val="822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2282368"/>
        <c:crosses val="autoZero"/>
        <c:auto val="1"/>
        <c:lblAlgn val="ctr"/>
        <c:lblOffset val="100"/>
        <c:noMultiLvlLbl val="0"/>
      </c:catAx>
      <c:valAx>
        <c:axId val="822823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2280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Лист1!$E$5</c:f>
              <c:strCache>
                <c:ptCount val="1"/>
                <c:pt idx="0">
                  <c:v>Да, приходилось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Лист1!$D$6:$D$10</c:f>
              <c:strCache>
                <c:ptCount val="5"/>
                <c:pt idx="0">
                  <c:v>1 млн.+</c:v>
                </c:pt>
                <c:pt idx="1">
                  <c:v>500 тыс. - 1 млн.</c:v>
                </c:pt>
                <c:pt idx="2">
                  <c:v>100 тыс. - 500 тыс.</c:v>
                </c:pt>
                <c:pt idx="3">
                  <c:v>10 тыс. - 100 тыс.</c:v>
                </c:pt>
                <c:pt idx="4">
                  <c:v>менее 10 тыс.</c:v>
                </c:pt>
              </c:strCache>
            </c:strRef>
          </c:cat>
          <c:val>
            <c:numRef>
              <c:f>Лист1!$E$6:$E$10</c:f>
              <c:numCache>
                <c:formatCode>0%</c:formatCode>
                <c:ptCount val="5"/>
                <c:pt idx="0">
                  <c:v>0.38000000000000034</c:v>
                </c:pt>
                <c:pt idx="1">
                  <c:v>0.45300000000000001</c:v>
                </c:pt>
                <c:pt idx="2">
                  <c:v>0.38100000000000034</c:v>
                </c:pt>
                <c:pt idx="3">
                  <c:v>0.45700000000000002</c:v>
                </c:pt>
                <c:pt idx="4">
                  <c:v>0.53500000000000003</c:v>
                </c:pt>
              </c:numCache>
            </c:numRef>
          </c:val>
        </c:ser>
        <c:ser>
          <c:idx val="1"/>
          <c:order val="1"/>
          <c:tx>
            <c:strRef>
              <c:f>Лист1!$F$5</c:f>
              <c:strCache>
                <c:ptCount val="1"/>
                <c:pt idx="0">
                  <c:v>Нет, не приходилось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Лист1!$D$6:$D$10</c:f>
              <c:strCache>
                <c:ptCount val="5"/>
                <c:pt idx="0">
                  <c:v>1 млн.+</c:v>
                </c:pt>
                <c:pt idx="1">
                  <c:v>500 тыс. - 1 млн.</c:v>
                </c:pt>
                <c:pt idx="2">
                  <c:v>100 тыс. - 500 тыс.</c:v>
                </c:pt>
                <c:pt idx="3">
                  <c:v>10 тыс. - 100 тыс.</c:v>
                </c:pt>
                <c:pt idx="4">
                  <c:v>менее 10 тыс.</c:v>
                </c:pt>
              </c:strCache>
            </c:strRef>
          </c:cat>
          <c:val>
            <c:numRef>
              <c:f>Лист1!$F$6:$F$10</c:f>
              <c:numCache>
                <c:formatCode>0%</c:formatCode>
                <c:ptCount val="5"/>
                <c:pt idx="0">
                  <c:v>0.61400000000000055</c:v>
                </c:pt>
                <c:pt idx="1">
                  <c:v>0.53400000000000003</c:v>
                </c:pt>
                <c:pt idx="2">
                  <c:v>0.60700000000000054</c:v>
                </c:pt>
                <c:pt idx="3">
                  <c:v>0.53600000000000003</c:v>
                </c:pt>
                <c:pt idx="4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173760"/>
        <c:axId val="105175296"/>
      </c:barChart>
      <c:catAx>
        <c:axId val="1051737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5175296"/>
        <c:crosses val="autoZero"/>
        <c:auto val="1"/>
        <c:lblAlgn val="ctr"/>
        <c:lblOffset val="100"/>
        <c:noMultiLvlLbl val="0"/>
      </c:catAx>
      <c:valAx>
        <c:axId val="10517529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51737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Лист1!$G$30</c:f>
              <c:strCache>
                <c:ptCount val="1"/>
                <c:pt idx="0">
                  <c:v>Один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Лист1!$F$31:$F$35</c:f>
              <c:strCache>
                <c:ptCount val="5"/>
                <c:pt idx="0">
                  <c:v>1 млн.+</c:v>
                </c:pt>
                <c:pt idx="1">
                  <c:v>500 тыс. - 1 млн.</c:v>
                </c:pt>
                <c:pt idx="2">
                  <c:v>100 тыс. - 500 тыс.</c:v>
                </c:pt>
                <c:pt idx="3">
                  <c:v>10 тыс. - 100 тыс.</c:v>
                </c:pt>
                <c:pt idx="4">
                  <c:v>менее 10 тыс.</c:v>
                </c:pt>
              </c:strCache>
            </c:strRef>
          </c:cat>
          <c:val>
            <c:numRef>
              <c:f>Лист1!$G$31:$G$35</c:f>
              <c:numCache>
                <c:formatCode>General</c:formatCode>
                <c:ptCount val="5"/>
                <c:pt idx="0">
                  <c:v>77.5</c:v>
                </c:pt>
                <c:pt idx="1">
                  <c:v>75.599999999999994</c:v>
                </c:pt>
                <c:pt idx="2">
                  <c:v>73.7</c:v>
                </c:pt>
                <c:pt idx="3">
                  <c:v>66.3</c:v>
                </c:pt>
                <c:pt idx="4">
                  <c:v>62.7</c:v>
                </c:pt>
              </c:numCache>
            </c:numRef>
          </c:val>
        </c:ser>
        <c:ser>
          <c:idx val="1"/>
          <c:order val="1"/>
          <c:tx>
            <c:strRef>
              <c:f>Лист1!$H$30</c:f>
              <c:strCache>
                <c:ptCount val="1"/>
                <c:pt idx="0">
                  <c:v>2 и более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Лист1!$F$31:$F$35</c:f>
              <c:strCache>
                <c:ptCount val="5"/>
                <c:pt idx="0">
                  <c:v>1 млн.+</c:v>
                </c:pt>
                <c:pt idx="1">
                  <c:v>500 тыс. - 1 млн.</c:v>
                </c:pt>
                <c:pt idx="2">
                  <c:v>100 тыс. - 500 тыс.</c:v>
                </c:pt>
                <c:pt idx="3">
                  <c:v>10 тыс. - 100 тыс.</c:v>
                </c:pt>
                <c:pt idx="4">
                  <c:v>менее 10 тыс.</c:v>
                </c:pt>
              </c:strCache>
            </c:strRef>
          </c:cat>
          <c:val>
            <c:numRef>
              <c:f>Лист1!$H$31:$H$35</c:f>
              <c:numCache>
                <c:formatCode>General</c:formatCode>
                <c:ptCount val="5"/>
                <c:pt idx="0">
                  <c:v>22.5</c:v>
                </c:pt>
                <c:pt idx="1">
                  <c:v>24.4</c:v>
                </c:pt>
                <c:pt idx="2">
                  <c:v>26.3</c:v>
                </c:pt>
                <c:pt idx="3">
                  <c:v>33.700000000000003</c:v>
                </c:pt>
                <c:pt idx="4">
                  <c:v>37.300000000000004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349120"/>
        <c:axId val="105350656"/>
      </c:barChart>
      <c:catAx>
        <c:axId val="1053491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5350656"/>
        <c:crosses val="autoZero"/>
        <c:auto val="1"/>
        <c:lblAlgn val="ctr"/>
        <c:lblOffset val="100"/>
        <c:noMultiLvlLbl val="0"/>
      </c:catAx>
      <c:valAx>
        <c:axId val="1053506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53491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Лист3!$L$7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Лист3!$K$8:$K$12</c:f>
              <c:strCache>
                <c:ptCount val="5"/>
                <c:pt idx="0">
                  <c:v>1 млн.+</c:v>
                </c:pt>
                <c:pt idx="1">
                  <c:v>500 тыс. - 1 млн.</c:v>
                </c:pt>
                <c:pt idx="2">
                  <c:v>100 тыс. - 500 тыс.</c:v>
                </c:pt>
                <c:pt idx="3">
                  <c:v>10 тыс. - 100 тыс.</c:v>
                </c:pt>
                <c:pt idx="4">
                  <c:v>менее 10 тыс.</c:v>
                </c:pt>
              </c:strCache>
            </c:strRef>
          </c:cat>
          <c:val>
            <c:numRef>
              <c:f>Лист3!$L$8:$L$12</c:f>
              <c:numCache>
                <c:formatCode>0%</c:formatCode>
                <c:ptCount val="5"/>
                <c:pt idx="0">
                  <c:v>9.2000000000000026E-2</c:v>
                </c:pt>
                <c:pt idx="1">
                  <c:v>0.13200000000000001</c:v>
                </c:pt>
                <c:pt idx="2">
                  <c:v>0.12300000000000007</c:v>
                </c:pt>
                <c:pt idx="3">
                  <c:v>0.20100000000000001</c:v>
                </c:pt>
                <c:pt idx="4">
                  <c:v>0.22700000000000001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376384"/>
        <c:axId val="105394560"/>
      </c:barChart>
      <c:catAx>
        <c:axId val="105376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5394560"/>
        <c:crosses val="autoZero"/>
        <c:auto val="1"/>
        <c:lblAlgn val="ctr"/>
        <c:lblOffset val="100"/>
        <c:noMultiLvlLbl val="0"/>
      </c:catAx>
      <c:valAx>
        <c:axId val="105394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5376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Лист3!$L$26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Лист3!$K$27:$K$31</c:f>
              <c:strCache>
                <c:ptCount val="5"/>
                <c:pt idx="0">
                  <c:v>1 млн.+</c:v>
                </c:pt>
                <c:pt idx="1">
                  <c:v>500 тыс. - 1 млн.</c:v>
                </c:pt>
                <c:pt idx="2">
                  <c:v>100 тыс. - 500 тыс.</c:v>
                </c:pt>
                <c:pt idx="3">
                  <c:v>10 тыс. - 100 тыс.</c:v>
                </c:pt>
                <c:pt idx="4">
                  <c:v>менее 10 тыс.</c:v>
                </c:pt>
              </c:strCache>
            </c:strRef>
          </c:cat>
          <c:val>
            <c:numRef>
              <c:f>Лист3!$L$27:$L$31</c:f>
              <c:numCache>
                <c:formatCode>0%</c:formatCode>
                <c:ptCount val="5"/>
                <c:pt idx="0">
                  <c:v>8.2000000000000003E-2</c:v>
                </c:pt>
                <c:pt idx="1">
                  <c:v>0.112</c:v>
                </c:pt>
                <c:pt idx="2">
                  <c:v>9.2000000000000026E-2</c:v>
                </c:pt>
                <c:pt idx="3">
                  <c:v>0.15500000000000014</c:v>
                </c:pt>
                <c:pt idx="4">
                  <c:v>0.15500000000000014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428480"/>
        <c:axId val="105430016"/>
      </c:barChart>
      <c:catAx>
        <c:axId val="105428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5430016"/>
        <c:crosses val="autoZero"/>
        <c:auto val="1"/>
        <c:lblAlgn val="ctr"/>
        <c:lblOffset val="100"/>
        <c:noMultiLvlLbl val="0"/>
      </c:catAx>
      <c:valAx>
        <c:axId val="1054300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542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1CA41-471E-436C-B277-6FAC997D489A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A5569-7F24-4B50-ADFC-5EF5B4B1C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15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A5569-7F24-4B50-ADFC-5EF5B4B1C7E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63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A5569-7F24-4B50-ADFC-5EF5B4B1C7E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65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290FCB-C82F-4F49-875C-C88E3786D3B1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17495A-BADB-4DBE-9F77-39848C82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91817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600" dirty="0"/>
              <a:t>Долг и сообщество: Две долговые экономики малых городов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4765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11869"/>
            <a:ext cx="4788024" cy="5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052545"/>
            <a:ext cx="8424936" cy="1256775"/>
          </a:xfrm>
        </p:spPr>
        <p:txBody>
          <a:bodyPr>
            <a:normAutofit fontScale="77500" lnSpcReduction="20000"/>
          </a:bodyPr>
          <a:lstStyle/>
          <a:p>
            <a:r>
              <a:rPr lang="ru-RU" sz="3500" dirty="0" smtClean="0"/>
              <a:t>Иван Павлюткин				Григорий Юдин</a:t>
            </a:r>
          </a:p>
          <a:p>
            <a:pPr algn="ctr"/>
            <a:endParaRPr lang="ru-RU" sz="2900" dirty="0" smtClean="0"/>
          </a:p>
          <a:p>
            <a:pPr algn="ctr"/>
            <a:r>
              <a:rPr lang="ru-RU" sz="2300" dirty="0" smtClean="0"/>
              <a:t>18.02.2014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89508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Основные характеристики долговой экономики-</a:t>
            </a:r>
            <a:r>
              <a:rPr lang="en-US" sz="2300" dirty="0" smtClean="0"/>
              <a:t>I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980728"/>
            <a:ext cx="8424936" cy="55446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Повсеместность долговых отношений и состояния задолженности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Принуждение к одалживанию со стороны сообщества; предыдущий опыт не влияет на готовность давать в долг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Двойная мораль долга: долги надо возвращать, но возвращать вовремя неразумно. Нет стремления расквитаться с долгами, выйти из состояния задолженности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75656" y="1844824"/>
            <a:ext cx="669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800" i="1" dirty="0"/>
              <a:t>Так магазинов-то много, так в каждом магазине вот такая тетрадка должников. Под запись </a:t>
            </a:r>
            <a:r>
              <a:rPr lang="ru-RU" sz="1800" i="1" dirty="0" smtClean="0"/>
              <a:t>дают… В </a:t>
            </a:r>
            <a:r>
              <a:rPr lang="ru-RU" sz="1800" i="1" dirty="0"/>
              <a:t>каждом магазине, потому что иначе не выжить. А зарплаты у нас маленькие. И практически все… Редкий человек, который не ходит под запись брать.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75656" y="4041068"/>
            <a:ext cx="6696744" cy="972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ru-RU" sz="1800" i="1" dirty="0"/>
              <a:t>И: </a:t>
            </a:r>
            <a:r>
              <a:rPr lang="ru-RU" sz="1800" i="1" dirty="0" smtClean="0"/>
              <a:t>Чего </a:t>
            </a:r>
            <a:r>
              <a:rPr lang="ru-RU" sz="1800" i="1" dirty="0"/>
              <a:t>ж даёте, раз не отдают?</a:t>
            </a:r>
          </a:p>
          <a:p>
            <a:pPr>
              <a:buFont typeface="Arial" pitchFamily="34" charset="0"/>
              <a:buChar char="•"/>
            </a:pPr>
            <a:r>
              <a:rPr lang="ru-RU" sz="1800" i="1" dirty="0"/>
              <a:t>Р: Ну как – всех жалеешь. Входишь в </a:t>
            </a:r>
            <a:r>
              <a:rPr lang="ru-RU" sz="1800" i="1" dirty="0" smtClean="0"/>
              <a:t>положение…</a:t>
            </a:r>
          </a:p>
        </p:txBody>
      </p:sp>
    </p:spTree>
    <p:extLst>
      <p:ext uri="{BB962C8B-B14F-4D97-AF65-F5344CB8AC3E}">
        <p14:creationId xmlns:p14="http://schemas.microsoft.com/office/powerpoint/2010/main" val="27133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Долг и сообщество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568952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В каких случаях долги необходим отдавать? От чего зависит степень принуждения к возврату долга?</a:t>
            </a:r>
          </a:p>
          <a:p>
            <a:r>
              <a:rPr lang="ru-RU" dirty="0" err="1" smtClean="0"/>
              <a:t>Грэбер</a:t>
            </a:r>
            <a:r>
              <a:rPr lang="ru-RU" dirty="0" smtClean="0"/>
              <a:t> (2011): долг в диадических отношениях </a:t>
            </a:r>
            <a:r>
              <a:rPr lang="en-US" dirty="0" smtClean="0"/>
              <a:t>vs</a:t>
            </a:r>
            <a:r>
              <a:rPr lang="ru-RU" dirty="0" smtClean="0"/>
              <a:t>. долг перед сообществом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67809"/>
              </p:ext>
            </p:extLst>
          </p:nvPr>
        </p:nvGraphicFramePr>
        <p:xfrm>
          <a:off x="611560" y="2492896"/>
          <a:ext cx="8064894" cy="42136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8298"/>
                <a:gridCol w="2688298"/>
                <a:gridCol w="2688298"/>
              </a:tblGrid>
              <a:tr h="918102">
                <a:tc>
                  <a:txBody>
                    <a:bodyPr/>
                    <a:lstStyle/>
                    <a:p>
                      <a:r>
                        <a:rPr lang="ru-RU" dirty="0" smtClean="0"/>
                        <a:t>Ключевая категория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Ценность </a:t>
                      </a:r>
                      <a:r>
                        <a:rPr lang="en-US" dirty="0" smtClean="0"/>
                        <a:t>(value)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Долг (</a:t>
                      </a:r>
                      <a:r>
                        <a:rPr lang="en-US" dirty="0" smtClean="0"/>
                        <a:t>debt)</a:t>
                      </a:r>
                      <a:endParaRPr lang="ru-RU" dirty="0"/>
                    </a:p>
                  </a:txBody>
                  <a:tcPr anchor="ctr"/>
                </a:tc>
              </a:tr>
              <a:tr h="918102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отношений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Диадические между </a:t>
                      </a:r>
                      <a:r>
                        <a:rPr lang="ru-RU" dirty="0" smtClean="0"/>
                        <a:t>индивидами (финансовая автономия)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Индивид-сообщество</a:t>
                      </a:r>
                      <a:r>
                        <a:rPr lang="ru-RU" baseline="0" dirty="0" smtClean="0"/>
                        <a:t> (государство)</a:t>
                      </a:r>
                      <a:endParaRPr lang="ru-RU" dirty="0"/>
                    </a:p>
                  </a:txBody>
                  <a:tcPr anchor="ctr"/>
                </a:tc>
              </a:tr>
              <a:tr h="918102">
                <a:tc>
                  <a:txBody>
                    <a:bodyPr/>
                    <a:lstStyle/>
                    <a:p>
                      <a:r>
                        <a:rPr lang="ru-RU" dirty="0" smtClean="0"/>
                        <a:t>Аппарат принуждения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Государственное насилие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Моральное принуждение/частные поставщики насилия</a:t>
                      </a:r>
                      <a:endParaRPr lang="ru-RU" dirty="0"/>
                    </a:p>
                  </a:txBody>
                  <a:tcPr anchor="ctr"/>
                </a:tc>
              </a:tr>
              <a:tr h="918102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Компенсация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Полная; восстанавливает статус-кво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Долг всегда возвращается либо с недостатком, либо с избытком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8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76" y="285728"/>
            <a:ext cx="6400800" cy="571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300" b="1" dirty="0" smtClean="0"/>
              <a:t>Долговая экономика-</a:t>
            </a:r>
            <a:r>
              <a:rPr lang="en-US" sz="2300" b="1" dirty="0" smtClean="0"/>
              <a:t>II</a:t>
            </a:r>
            <a:r>
              <a:rPr lang="ru-RU" sz="2300" b="1" dirty="0" smtClean="0"/>
              <a:t>: Контекст</a:t>
            </a:r>
            <a:endParaRPr lang="ru-RU" sz="23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7361" y="836712"/>
            <a:ext cx="8712968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Активное развитие туризма (рост численности в 10 раз за 10 лет) («Эксплуатация бренда», «История на продажу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Рост </a:t>
            </a:r>
            <a:r>
              <a:rPr lang="ru-RU" dirty="0"/>
              <a:t>количества магазинов, рост цен, переориентация предпринимателей на туристов – в ответ открытие сетевых </a:t>
            </a:r>
            <a:r>
              <a:rPr lang="ru-RU" dirty="0" smtClean="0"/>
              <a:t>магазинов</a:t>
            </a:r>
          </a:p>
          <a:p>
            <a:r>
              <a:rPr lang="ru-RU" dirty="0" smtClean="0"/>
              <a:t>Рост </a:t>
            </a:r>
            <a:r>
              <a:rPr lang="ru-RU" dirty="0"/>
              <a:t>количества кредитных организаций и сетевых магазинов  (работники не являются жителями </a:t>
            </a:r>
            <a:r>
              <a:rPr lang="ru-RU" dirty="0" smtClean="0"/>
              <a:t>города)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режима торговли. Раньше задавалась порядком жизни местного сообщества, теперь порядком обращения </a:t>
            </a:r>
            <a:r>
              <a:rPr lang="ru-RU" dirty="0" smtClean="0"/>
              <a:t>туристов.</a:t>
            </a:r>
          </a:p>
          <a:p>
            <a:r>
              <a:rPr lang="ru-RU" dirty="0" smtClean="0"/>
              <a:t>Институционализация </a:t>
            </a:r>
            <a:r>
              <a:rPr lang="ru-RU" dirty="0"/>
              <a:t>долговых отношений – рост </a:t>
            </a:r>
            <a:r>
              <a:rPr lang="ru-RU" dirty="0" err="1"/>
              <a:t>закредитованности</a:t>
            </a:r>
            <a:r>
              <a:rPr lang="ru-RU" dirty="0"/>
              <a:t> и сокращение долговых отношений внутри сообщества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Долговая экономика-</a:t>
            </a:r>
            <a:r>
              <a:rPr lang="en-US" sz="2300" dirty="0" smtClean="0"/>
              <a:t>II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Долг – сенситивная тема и источник конфликтов</a:t>
            </a:r>
          </a:p>
          <a:p>
            <a:r>
              <a:rPr lang="ru-RU" dirty="0" smtClean="0"/>
              <a:t>В большинстве магазинов не дают в долг; долг остаётся на базаре как отсталой форме торговли</a:t>
            </a:r>
          </a:p>
          <a:p>
            <a:r>
              <a:rPr lang="ru-RU" dirty="0" smtClean="0"/>
              <a:t>В магазинах долговые </a:t>
            </a:r>
            <a:r>
              <a:rPr lang="ru-RU" dirty="0"/>
              <a:t>практики существуют, но предприниматели борются с ними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2996952"/>
            <a:ext cx="8593197" cy="22048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800" i="1" dirty="0" smtClean="0"/>
              <a:t>Р.: У </a:t>
            </a:r>
            <a:r>
              <a:rPr lang="ru-RU" sz="1800" i="1" dirty="0"/>
              <a:t>меня когда ларечек был, и я закрывалась, у меня тысяч 50 в долгах осталось. Так никто и не отдал. Поэтому сказали, что теперь не даем. А если даете, то только под свою ответственность. Я бывает строю их, говорю, что вычту из зарплаты и им несут тогда. Но мы не вычитаем из зарплаты, жалко мне своих продавцов.</a:t>
            </a:r>
          </a:p>
          <a:p>
            <a:pPr marL="45720" indent="0">
              <a:buNone/>
            </a:pPr>
            <a:r>
              <a:rPr lang="ru-RU" sz="1800" i="1" dirty="0"/>
              <a:t>И: А тех, кто просит в долг дать, не жалко?</a:t>
            </a:r>
          </a:p>
          <a:p>
            <a:pPr marL="45720" indent="0">
              <a:buNone/>
            </a:pPr>
            <a:r>
              <a:rPr lang="ru-RU" sz="1800" i="1" dirty="0"/>
              <a:t>Р: Нет.</a:t>
            </a:r>
          </a:p>
        </p:txBody>
      </p:sp>
    </p:spTree>
    <p:extLst>
      <p:ext uri="{BB962C8B-B14F-4D97-AF65-F5344CB8AC3E}">
        <p14:creationId xmlns:p14="http://schemas.microsoft.com/office/powerpoint/2010/main" val="1439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Положение предпринимателей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8892480" cy="61653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Нет морального принуждения к одалживанию; предыдущий опыт рассматривается как основание не давать в долг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Ответственность перед сообществом реализуется через взаимодействие с официальными институтами (пожертвования на храм, помощь местной администрации, финансирование праздников)</a:t>
            </a:r>
          </a:p>
          <a:p>
            <a:r>
              <a:rPr lang="ru-RU" dirty="0" smtClean="0"/>
              <a:t>Картельные сговоры предпринимателей </a:t>
            </a:r>
          </a:p>
          <a:p>
            <a:r>
              <a:rPr lang="ru-RU" dirty="0" smtClean="0"/>
              <a:t>Завышение цен вызывает недовольство жителей и вызывает трансформацию торговых форматов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527" y="1556792"/>
            <a:ext cx="8593197" cy="2808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800" i="1" dirty="0" smtClean="0"/>
              <a:t>Р.: Ну</a:t>
            </a:r>
            <a:r>
              <a:rPr lang="ru-RU" sz="1800" i="1" dirty="0"/>
              <a:t>, в общем-то, не даём мы в долг. То есть это всё сказка, нервы и всё остальное – зачем это нужно? Потом эти долги выбивать. У меня и так достаточно по Мышкину этих долгов – по мелочи, по бутылочке там.</a:t>
            </a:r>
          </a:p>
          <a:p>
            <a:pPr marL="45720" indent="0">
              <a:buNone/>
            </a:pPr>
            <a:r>
              <a:rPr lang="ru-RU" sz="1800" i="1" dirty="0" smtClean="0"/>
              <a:t>И.: То </a:t>
            </a:r>
            <a:r>
              <a:rPr lang="ru-RU" sz="1800" i="1" dirty="0"/>
              <a:t>есть всё-таки какие-то долги собираете?</a:t>
            </a:r>
          </a:p>
          <a:p>
            <a:pPr marL="45720" indent="0">
              <a:buNone/>
            </a:pPr>
            <a:r>
              <a:rPr lang="ru-RU" sz="1800" i="1" dirty="0" smtClean="0"/>
              <a:t>Р.: Ну </a:t>
            </a:r>
            <a:r>
              <a:rPr lang="ru-RU" sz="1800" i="1" dirty="0"/>
              <a:t>это мелочи есть, но я их не собираю, зачем мне это нужно? То есть я с такими людьми просто не разговариваю, не общаюсь. Много всего этого было… Сейчас я просто в долг не даю. Ну, девчонки себе, конечно, </a:t>
            </a:r>
            <a:r>
              <a:rPr lang="ru-RU" sz="1800" i="1" dirty="0" smtClean="0"/>
              <a:t>позволяют, но </a:t>
            </a:r>
            <a:r>
              <a:rPr lang="ru-RU" sz="1800" i="1" dirty="0"/>
              <a:t>это под их </a:t>
            </a:r>
            <a:r>
              <a:rPr lang="ru-RU" sz="1800" i="1" dirty="0" smtClean="0"/>
              <a:t>ответственность (продавцы).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5679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Институциональные кредиторы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Прекращение неформального беспроцентного кредитования не приводит к развитию финансовой автономии</a:t>
            </a:r>
          </a:p>
          <a:p>
            <a:r>
              <a:rPr lang="ru-RU" dirty="0" smtClean="0"/>
              <a:t>Место неформальных долгов занимают институциональные кредиторы</a:t>
            </a:r>
          </a:p>
          <a:p>
            <a:r>
              <a:rPr lang="ru-RU" dirty="0" smtClean="0"/>
              <a:t>Развитие потребительского кредитования (4 банка)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Быстрое изменение стиля жизни под влиянием московских туристов</a:t>
            </a:r>
          </a:p>
          <a:p>
            <a:r>
              <a:rPr lang="ru-RU" dirty="0" smtClean="0"/>
              <a:t>Банковское кредитование привносит оппортунизм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3068960"/>
            <a:ext cx="8593197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1800" i="1" dirty="0" smtClean="0"/>
              <a:t>И.: Люди </a:t>
            </a:r>
            <a:r>
              <a:rPr lang="ru-RU" sz="1800" i="1" dirty="0"/>
              <a:t>берут кредиты</a:t>
            </a:r>
            <a:r>
              <a:rPr lang="ru-RU" sz="1800" i="1" dirty="0" smtClean="0"/>
              <a:t>?</a:t>
            </a:r>
            <a:endParaRPr lang="ru-RU" sz="1800" i="1" dirty="0"/>
          </a:p>
          <a:p>
            <a:pPr marL="45720" indent="0">
              <a:buNone/>
            </a:pPr>
            <a:r>
              <a:rPr lang="ru-RU" sz="1800" i="1" dirty="0" smtClean="0"/>
              <a:t>Р.: Берут. По мне, </a:t>
            </a:r>
            <a:r>
              <a:rPr lang="ru-RU" sz="1800" i="1" dirty="0"/>
              <a:t>так все живут на кредиты.</a:t>
            </a:r>
          </a:p>
          <a:p>
            <a:pPr marL="45720" indent="0">
              <a:buNone/>
            </a:pPr>
            <a:r>
              <a:rPr lang="ru-RU" sz="1800" i="1" dirty="0" smtClean="0"/>
              <a:t>И.: </a:t>
            </a:r>
            <a:r>
              <a:rPr lang="ru-RU" sz="1800" i="1" dirty="0"/>
              <a:t>Даже так? У вас </a:t>
            </a:r>
            <a:r>
              <a:rPr lang="ru-RU" sz="1800" i="1" dirty="0" smtClean="0"/>
              <a:t>из знакомых </a:t>
            </a:r>
            <a:r>
              <a:rPr lang="ru-RU" sz="1800" i="1" dirty="0"/>
              <a:t>много кто взял кредиты?</a:t>
            </a:r>
          </a:p>
          <a:p>
            <a:pPr marL="45720" indent="0">
              <a:buNone/>
            </a:pPr>
            <a:r>
              <a:rPr lang="ru-RU" sz="1800" i="1" dirty="0" smtClean="0"/>
              <a:t>Р.: </a:t>
            </a:r>
            <a:r>
              <a:rPr lang="ru-RU" sz="1800" i="1" dirty="0"/>
              <a:t>Все. Причем не по одному кредиту. Лично у меня сейчас три кредита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0585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Микрокредитование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Институционализация </a:t>
            </a:r>
            <a:r>
              <a:rPr lang="ru-RU" dirty="0" err="1" smtClean="0"/>
              <a:t>микроссуд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Владельцы из других городов (не являются членами сообщества)</a:t>
            </a:r>
          </a:p>
          <a:p>
            <a:pPr lvl="1"/>
            <a:r>
              <a:rPr lang="ru-RU" dirty="0" smtClean="0"/>
              <a:t>Небольшой размер ссуд (5 тыс. рублей)</a:t>
            </a:r>
          </a:p>
          <a:p>
            <a:pPr lvl="1"/>
            <a:r>
              <a:rPr lang="ru-RU" dirty="0" smtClean="0"/>
              <a:t>Одна из основных целей – </a:t>
            </a:r>
            <a:r>
              <a:rPr lang="ru-RU" dirty="0" err="1" smtClean="0"/>
              <a:t>перекредитование</a:t>
            </a:r>
            <a:endParaRPr lang="ru-RU" dirty="0" smtClean="0"/>
          </a:p>
          <a:p>
            <a:pPr lvl="1"/>
            <a:r>
              <a:rPr lang="ru-RU" dirty="0" smtClean="0"/>
              <a:t>Наличие собственных коллекторов</a:t>
            </a:r>
          </a:p>
          <a:p>
            <a:endParaRPr lang="ru-RU" dirty="0" smtClean="0"/>
          </a:p>
          <a:p>
            <a:r>
              <a:rPr lang="ru-RU" dirty="0" smtClean="0"/>
              <a:t>Программы микрокредитования начинающих предпринимателей</a:t>
            </a:r>
          </a:p>
          <a:p>
            <a:pPr lvl="1"/>
            <a:r>
              <a:rPr lang="ru-RU" dirty="0" smtClean="0"/>
              <a:t>Муниципальные программы (размер кредита – 50 тыс. рублей)</a:t>
            </a:r>
          </a:p>
          <a:p>
            <a:pPr lvl="1"/>
            <a:r>
              <a:rPr lang="ru-RU" dirty="0" smtClean="0"/>
              <a:t>Программы </a:t>
            </a:r>
            <a:r>
              <a:rPr lang="ru-RU" dirty="0" err="1" smtClean="0"/>
              <a:t>Россельхозбанка</a:t>
            </a:r>
            <a:endParaRPr lang="ru-RU" dirty="0" smtClean="0"/>
          </a:p>
          <a:p>
            <a:pPr lvl="1"/>
            <a:r>
              <a:rPr lang="ru-RU" dirty="0" smtClean="0"/>
              <a:t>Более 50% закрываются немедленно, остальные – через год</a:t>
            </a:r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953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Итоги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В малых городах долговая экономика, основанная на сообществе, вытесняется долговой экономикой диадических связей</a:t>
            </a:r>
          </a:p>
          <a:p>
            <a:r>
              <a:rPr lang="ru-RU" dirty="0" smtClean="0"/>
              <a:t>Исчезновение беспроцентных долгов не приводит к формированию финансовой автономии: жизнь в состоянии задолженности остаётся нормой</a:t>
            </a:r>
          </a:p>
          <a:p>
            <a:r>
              <a:rPr lang="ru-RU" dirty="0" smtClean="0"/>
              <a:t>Институциональные кредиторы вытесняют неформальное кредитование и обеспечивают возможность повышения потребительских стандартов</a:t>
            </a:r>
          </a:p>
          <a:p>
            <a:r>
              <a:rPr lang="ru-RU" dirty="0" smtClean="0"/>
              <a:t>Вслед за развитием банковского кредитования в малых городах распространяются институты </a:t>
            </a:r>
            <a:r>
              <a:rPr lang="ru-RU" dirty="0" err="1" smtClean="0"/>
              <a:t>микроссуд</a:t>
            </a:r>
            <a:r>
              <a:rPr lang="ru-RU" dirty="0" smtClean="0"/>
              <a:t> и микрофинансирования с высокими рисками</a:t>
            </a:r>
          </a:p>
          <a:p>
            <a:r>
              <a:rPr lang="ru-RU" smtClean="0"/>
              <a:t>Отсутствие контроля </a:t>
            </a:r>
            <a:r>
              <a:rPr lang="ru-RU" dirty="0" smtClean="0"/>
              <a:t>со стороны локального сообщества увеличивает ответственность государства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6948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114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Рост закредитованности в России</a:t>
            </a:r>
            <a:endParaRPr lang="ru-RU" sz="23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7321237"/>
              </p:ext>
            </p:extLst>
          </p:nvPr>
        </p:nvGraphicFramePr>
        <p:xfrm>
          <a:off x="827584" y="1268760"/>
          <a:ext cx="7215238" cy="445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11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Экономическая антропология долга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640960" cy="59766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Утилитаризм: получение займа на выгодных условиях даёт заёмщику преимущество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Мосс</a:t>
            </a:r>
            <a:r>
              <a:rPr lang="ru-RU" dirty="0" smtClean="0"/>
              <a:t>: моральное превосходство на стороне заимодавца конвертируется в статус и богатство. Неравенство и власть возникают из </a:t>
            </a:r>
            <a:r>
              <a:rPr lang="ru-RU" dirty="0" err="1" smtClean="0"/>
              <a:t>временн</a:t>
            </a:r>
            <a:r>
              <a:rPr lang="en-US" dirty="0" smtClean="0"/>
              <a:t>ó</a:t>
            </a:r>
            <a:r>
              <a:rPr lang="ru-RU" dirty="0" err="1" smtClean="0"/>
              <a:t>го</a:t>
            </a:r>
            <a:r>
              <a:rPr lang="ru-RU" dirty="0" smtClean="0"/>
              <a:t> интервала между одолжением и компенсацией</a:t>
            </a:r>
          </a:p>
          <a:p>
            <a:r>
              <a:rPr lang="ru-RU" dirty="0" smtClean="0"/>
              <a:t>Парадокс долга: долг следует отдавать, однако глобальная экономика держится на долгах, которые никогда не будут оплачены</a:t>
            </a:r>
          </a:p>
          <a:p>
            <a:r>
              <a:rPr lang="ru-RU" dirty="0" smtClean="0"/>
              <a:t>Какие изменения в человеческом сообществе вызывают неуправляемый рост долга?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43608" y="1772816"/>
            <a:ext cx="72008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ru-RU" sz="1800" i="1" dirty="0"/>
              <a:t>Помни, что кредит – деньги. Тот, кто оставляет у меня ещё на некоторое время свои деньги, после того как я должен был вернуть их ему, дарит мне проценты или столько, сколько я могу выручить с их помощью за это </a:t>
            </a:r>
            <a:r>
              <a:rPr lang="ru-RU" sz="1800" i="1" dirty="0" smtClean="0"/>
              <a:t>время</a:t>
            </a:r>
          </a:p>
          <a:p>
            <a:pPr marL="45720" indent="0" algn="r">
              <a:buNone/>
            </a:pPr>
            <a:r>
              <a:rPr lang="ru-RU" sz="1800" i="1" dirty="0" smtClean="0"/>
              <a:t>Бенджамин Франклин</a:t>
            </a:r>
          </a:p>
        </p:txBody>
      </p:sp>
    </p:spTree>
    <p:extLst>
      <p:ext uri="{BB962C8B-B14F-4D97-AF65-F5344CB8AC3E}">
        <p14:creationId xmlns:p14="http://schemas.microsoft.com/office/powerpoint/2010/main" val="20625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5" y="1000108"/>
            <a:ext cx="8001025" cy="1143000"/>
          </a:xfrm>
        </p:spPr>
        <p:txBody>
          <a:bodyPr>
            <a:normAutofit/>
          </a:bodyPr>
          <a:lstStyle/>
          <a:p>
            <a:r>
              <a:rPr lang="ru-RU" sz="1200" dirty="0"/>
              <a:t>Приходилось ли вам (членам вашего домохозяйства) за последние три года покупать что-либо в кредит или брать кредит для приобретения каких-либо товаров длительного пользования</a:t>
            </a:r>
            <a:r>
              <a:rPr lang="ru-RU" sz="1200" dirty="0" smtClean="0"/>
              <a:t>, покупки </a:t>
            </a:r>
            <a:r>
              <a:rPr lang="ru-RU" sz="1200" dirty="0"/>
              <a:t>квартиры, дачи, оплаты лечения, образования и тому подобного?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3245216"/>
              </p:ext>
            </p:extLst>
          </p:nvPr>
        </p:nvGraphicFramePr>
        <p:xfrm>
          <a:off x="857224" y="1714488"/>
          <a:ext cx="7800972" cy="46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630932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НИУ ВШЭ </a:t>
            </a:r>
            <a:r>
              <a:rPr lang="ru-RU" sz="1400" dirty="0"/>
              <a:t>Исследование «Мониторинг доверия финансовым </a:t>
            </a:r>
            <a:r>
              <a:rPr lang="ru-RU" sz="1400" dirty="0" smtClean="0"/>
              <a:t>институтам </a:t>
            </a:r>
            <a:r>
              <a:rPr lang="ru-RU" sz="1400" dirty="0"/>
              <a:t>и финансового поведения населения</a:t>
            </a:r>
            <a:r>
              <a:rPr lang="ru-RU" sz="1400" dirty="0" smtClean="0"/>
              <a:t>» (</a:t>
            </a:r>
            <a:r>
              <a:rPr lang="ru-RU" sz="1400" dirty="0" smtClean="0"/>
              <a:t>2013). См. также: (Кузина 2013)</a:t>
            </a:r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5008" y="0"/>
            <a:ext cx="8928992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Опережающий рост уровня закредитованности в малых городах России: постановка проблемы</a:t>
            </a:r>
            <a:endParaRPr kumimoji="0" lang="ru-RU" sz="23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70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357166"/>
            <a:ext cx="7072330" cy="1143000"/>
          </a:xfrm>
        </p:spPr>
        <p:txBody>
          <a:bodyPr>
            <a:noAutofit/>
          </a:bodyPr>
          <a:lstStyle/>
          <a:p>
            <a:r>
              <a:rPr lang="ru-RU" sz="1600" dirty="0"/>
              <a:t>Сколько невыплаченных кредитов есть у вас (вашего домохозяйства) в настоящее время</a:t>
            </a:r>
            <a:r>
              <a:rPr lang="ru-RU" sz="1600" dirty="0" smtClean="0"/>
              <a:t>?</a:t>
            </a:r>
            <a:r>
              <a:rPr lang="en-US" sz="1600" dirty="0" smtClean="0"/>
              <a:t> (</a:t>
            </a:r>
            <a:r>
              <a:rPr lang="ru-RU" sz="1600" dirty="0" smtClean="0"/>
              <a:t>Ответ: 1, 2 и более)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3031668"/>
              </p:ext>
            </p:extLst>
          </p:nvPr>
        </p:nvGraphicFramePr>
        <p:xfrm>
          <a:off x="500034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30932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НИУ ВШЭ </a:t>
            </a:r>
            <a:r>
              <a:rPr lang="ru-RU" sz="1400" dirty="0"/>
              <a:t>Исследование «Мониторинг доверия финансовым </a:t>
            </a:r>
            <a:r>
              <a:rPr lang="ru-RU" sz="1400" dirty="0" smtClean="0"/>
              <a:t>институтам </a:t>
            </a:r>
            <a:r>
              <a:rPr lang="ru-RU" sz="1400" dirty="0"/>
              <a:t>и финансового поведения населения</a:t>
            </a:r>
            <a:r>
              <a:rPr lang="ru-RU" sz="1400" dirty="0" smtClean="0"/>
              <a:t>» (2013)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61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9" y="214290"/>
            <a:ext cx="7715272" cy="1143000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В течение последних 12 месяцев были ли случаи, когда вы (ваше домохозяйство) оказывались не в состоянии внести очередной платеж по кредиту</a:t>
            </a:r>
            <a:r>
              <a:rPr lang="ru-RU" sz="1600" dirty="0" smtClean="0"/>
              <a:t>?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6588087"/>
              </p:ext>
            </p:extLst>
          </p:nvPr>
        </p:nvGraphicFramePr>
        <p:xfrm>
          <a:off x="500034" y="178592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30932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НИУ ВШЭ </a:t>
            </a:r>
            <a:r>
              <a:rPr lang="ru-RU" sz="1400" dirty="0"/>
              <a:t>Исследование «Мониторинг доверия финансовым </a:t>
            </a:r>
            <a:r>
              <a:rPr lang="ru-RU" sz="1400" dirty="0" smtClean="0"/>
              <a:t>институтам </a:t>
            </a:r>
            <a:r>
              <a:rPr lang="ru-RU" sz="1400" dirty="0"/>
              <a:t>и финансового поведения населения</a:t>
            </a:r>
            <a:r>
              <a:rPr lang="ru-RU" sz="1400" dirty="0" smtClean="0"/>
              <a:t>» (2013)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316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42852"/>
            <a:ext cx="7358083" cy="1143000"/>
          </a:xfrm>
        </p:spPr>
        <p:txBody>
          <a:bodyPr>
            <a:noAutofit/>
          </a:bodyPr>
          <a:lstStyle/>
          <a:p>
            <a:r>
              <a:rPr lang="ru-RU" sz="1600" dirty="0"/>
              <a:t> Скажите, пожалуйста, на сегодняшний день у вас (вашей семьи) есть какие-то денежные долги частным лицам (родственникам, знакомым, друзьям, коллегам и т.п.)?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75255710"/>
              </p:ext>
            </p:extLst>
          </p:nvPr>
        </p:nvGraphicFramePr>
        <p:xfrm>
          <a:off x="428596" y="135729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05581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Источник: НИУ ВШЭ </a:t>
            </a:r>
            <a:r>
              <a:rPr lang="ru-RU" sz="1400" dirty="0"/>
              <a:t>Исследование «Мониторинг доверия финансовым </a:t>
            </a:r>
            <a:r>
              <a:rPr lang="ru-RU" sz="1400" dirty="0" smtClean="0"/>
              <a:t>институтам </a:t>
            </a:r>
            <a:r>
              <a:rPr lang="ru-RU" sz="1400" dirty="0"/>
              <a:t>и финансового поведения населения</a:t>
            </a:r>
            <a:r>
              <a:rPr lang="ru-RU" sz="1400" dirty="0" smtClean="0"/>
              <a:t>» (2013)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427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Источник данных: этнография в двух малых городах</a:t>
            </a:r>
            <a:endParaRPr lang="ru-RU" sz="23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452953"/>
              </p:ext>
            </p:extLst>
          </p:nvPr>
        </p:nvGraphicFramePr>
        <p:xfrm>
          <a:off x="323528" y="620688"/>
          <a:ext cx="8215369" cy="6228302"/>
        </p:xfrm>
        <a:graphic>
          <a:graphicData uri="http://schemas.openxmlformats.org/drawingml/2006/table">
            <a:tbl>
              <a:tblPr/>
              <a:tblGrid>
                <a:gridCol w="2738170"/>
                <a:gridCol w="2738170"/>
                <a:gridCol w="2739029"/>
              </a:tblGrid>
              <a:tr h="363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Параметры сравнения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Кологрив (2010)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Мышкин (2013)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Статус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города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1778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1777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Население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(2012)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libri"/>
                          <a:ea typeface="Calibri"/>
                          <a:cs typeface="Times New Roman"/>
                        </a:rPr>
                        <a:t>3419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libri"/>
                          <a:ea typeface="Calibri"/>
                          <a:cs typeface="Times New Roman"/>
                        </a:rPr>
                        <a:t>5932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Тип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сообщения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Автомобильная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дорога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Пароходство,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автомобильное, автобусное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Экономика района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Лесопилки, торговля,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бюджетники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Переработка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нефти и газа, т</a:t>
                      </a: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уризм, сельское хозяйство, торговля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Численность туристов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в год)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Статистика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не ведется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&lt; 1000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150 000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музеев, объектов показа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5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Количество магазинов/палаток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для туристов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Более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20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Количество магазинов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4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Наличие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сетевых магазинов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Институты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кредитования 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кредитные организации, банки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Филиал Сбербанка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5 банков,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2 микрокредитных организации («Деньги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в долг»)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Представленность долговых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отношений в торговле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Высокая, разные сферы торговли, долговые книги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Низкая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(«больше стараемся не давать»)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Эмпирические данные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Calibri"/>
                          <a:ea typeface="Calibri"/>
                          <a:cs typeface="Times New Roman"/>
                        </a:rPr>
                        <a:t>Интервью с местными жителями (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5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. администрацией, предпринимателями); включённое наблюдение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2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dirty="0" smtClean="0"/>
              <a:t>Долговая экономика-</a:t>
            </a:r>
            <a:r>
              <a:rPr lang="en-US" sz="2300" dirty="0" smtClean="0"/>
              <a:t>I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424936" cy="56166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Беспроцентный долг в магазинах</a:t>
            </a:r>
          </a:p>
          <a:p>
            <a:r>
              <a:rPr lang="ru-RU" dirty="0" smtClean="0"/>
              <a:t>Малиновский (1922): логика дара </a:t>
            </a:r>
            <a:r>
              <a:rPr lang="en-US" dirty="0" smtClean="0"/>
              <a:t>vs</a:t>
            </a:r>
            <a:r>
              <a:rPr lang="ru-RU" dirty="0" smtClean="0"/>
              <a:t>. логика рынка</a:t>
            </a:r>
          </a:p>
          <a:p>
            <a:r>
              <a:rPr lang="ru-RU" dirty="0" smtClean="0"/>
              <a:t>Долг не подчиняется ни одной, ни другой логике: он «подвешивает» различение дар/рынок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Двусмысленное положение владельцев магазинов: </a:t>
            </a:r>
          </a:p>
          <a:p>
            <a:pPr lvl="1"/>
            <a:r>
              <a:rPr lang="ru-RU" dirty="0" smtClean="0"/>
              <a:t>поставщики ресурсов для выживания сообщества</a:t>
            </a:r>
          </a:p>
          <a:p>
            <a:pPr lvl="1"/>
            <a:r>
              <a:rPr lang="ru-RU" dirty="0" smtClean="0"/>
              <a:t>паразиты на экономической депрессии сообщества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045285"/>
              </p:ext>
            </p:extLst>
          </p:nvPr>
        </p:nvGraphicFramePr>
        <p:xfrm>
          <a:off x="1403648" y="2303760"/>
          <a:ext cx="643237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125"/>
                <a:gridCol w="2144125"/>
                <a:gridCol w="214412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Эквивалентность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Рынок</a:t>
                      </a:r>
                      <a:endParaRPr lang="ru-RU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Возврат следует</a:t>
                      </a:r>
                      <a:r>
                        <a:rPr lang="ru-RU" baseline="0" dirty="0" smtClean="0"/>
                        <a:t> немедленно, либо время=деньги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Строгая эквивалентность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Дар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Немедленный возврат исключён</a:t>
                      </a:r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Адекватность</a:t>
                      </a:r>
                      <a:endParaRPr lang="ru-RU" dirty="0"/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Беспроцентный долг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Возврат отсрочен</a:t>
                      </a:r>
                    </a:p>
                  </a:txBody>
                  <a:tcP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Строгая эквивалентность</a:t>
                      </a:r>
                      <a:endParaRPr lang="ru-RU" dirty="0"/>
                    </a:p>
                  </a:txBody>
                  <a:tcP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2363415" y="3023840"/>
            <a:ext cx="3456384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363415" y="3887936"/>
            <a:ext cx="1440160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84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vert="horz" lIns="91440" tIns="45720" rIns="91440" bIns="45720" rtlCol="0">
        <a:noAutofit/>
      </a:bodyPr>
      <a:lstStyle>
        <a:defPPr marL="45720" indent="0">
          <a:buNone/>
          <a:defRPr sz="1800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1923</TotalTime>
  <Words>1374</Words>
  <Application>Microsoft Office PowerPoint</Application>
  <PresentationFormat>Экран (4:3)</PresentationFormat>
  <Paragraphs>184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Долг и сообщество: Две долговые экономики малых городов</vt:lpstr>
      <vt:lpstr>Рост закредитованности в России</vt:lpstr>
      <vt:lpstr>Экономическая антропология долга</vt:lpstr>
      <vt:lpstr>Приходилось ли вам (членам вашего домохозяйства) за последние три года покупать что-либо в кредит или брать кредит для приобретения каких-либо товаров длительного пользования, покупки квартиры, дачи, оплаты лечения, образования и тому подобного?</vt:lpstr>
      <vt:lpstr>Сколько невыплаченных кредитов есть у вас (вашего домохозяйства) в настоящее время? (Ответ: 1, 2 и более)</vt:lpstr>
      <vt:lpstr>В течение последних 12 месяцев были ли случаи, когда вы (ваше домохозяйство) оказывались не в состоянии внести очередной платеж по кредиту?</vt:lpstr>
      <vt:lpstr> Скажите, пожалуйста, на сегодняшний день у вас (вашей семьи) есть какие-то денежные долги частным лицам (родственникам, знакомым, друзьям, коллегам и т.п.)?</vt:lpstr>
      <vt:lpstr>Источник данных: этнография в двух малых городах</vt:lpstr>
      <vt:lpstr>Долговая экономика-I</vt:lpstr>
      <vt:lpstr>Основные характеристики долговой экономики-I</vt:lpstr>
      <vt:lpstr>Долг и сообщество</vt:lpstr>
      <vt:lpstr>Презентация PowerPoint</vt:lpstr>
      <vt:lpstr>Долговая экономика-II</vt:lpstr>
      <vt:lpstr>Положение предпринимателей</vt:lpstr>
      <vt:lpstr>Институциональные кредиторы</vt:lpstr>
      <vt:lpstr>Микрокредитование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 и сообщество: Две долговые экономики малых городов</dc:title>
  <dc:creator>Greg Yudin</dc:creator>
  <cp:lastModifiedBy>Greg Yudin</cp:lastModifiedBy>
  <cp:revision>37</cp:revision>
  <dcterms:created xsi:type="dcterms:W3CDTF">2014-02-11T20:31:24Z</dcterms:created>
  <dcterms:modified xsi:type="dcterms:W3CDTF">2014-02-13T21:39:07Z</dcterms:modified>
</cp:coreProperties>
</file>