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4" r:id="rId4"/>
    <p:sldId id="260" r:id="rId5"/>
    <p:sldId id="271" r:id="rId6"/>
    <p:sldId id="262" r:id="rId7"/>
    <p:sldId id="263" r:id="rId8"/>
    <p:sldId id="261" r:id="rId9"/>
    <p:sldId id="265" r:id="rId10"/>
    <p:sldId id="266" r:id="rId11"/>
    <p:sldId id="269" r:id="rId12"/>
    <p:sldId id="267" r:id="rId13"/>
    <p:sldId id="270" r:id="rId14"/>
    <p:sldId id="268" r:id="rId15"/>
    <p:sldId id="258"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82"/>
    <a:srgbClr val="21386F"/>
    <a:srgbClr val="1C2A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55" d="100"/>
          <a:sy n="55" d="100"/>
        </p:scale>
        <p:origin x="-619" y="2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B7DCF92-FC3E-437A-9742-14FF8A3A4730}" type="datetime1">
              <a:rPr lang="en-US"/>
              <a:pPr>
                <a:defRPr/>
              </a:pPr>
              <a:t>2/21/2012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260E50-1341-4110-8614-3B5A1C4F6FA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4433CDC-B1BF-4CBD-B79C-40D77243A42D}" type="datetime1">
              <a:rPr lang="en-US"/>
              <a:pPr>
                <a:defRPr/>
              </a:pPr>
              <a:t>2/21/2012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FA4586-1BDF-4577-B047-AC422EB16B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1FB133-394B-4838-A19E-BD2EB0A5CE32}" type="datetime1">
              <a:rPr lang="en-US"/>
              <a:pPr>
                <a:defRPr/>
              </a:pPr>
              <a:t>2/21/2012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BCF3C5-71F3-40FF-9F8C-387F878DAF2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B9FC144-7D4F-4D46-B04B-B69770F7A435}" type="datetime1">
              <a:rPr lang="en-US"/>
              <a:pPr>
                <a:defRPr/>
              </a:pPr>
              <a:t>2/21/2012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E63C27-F5F6-4389-B9B0-703C772206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E61DFBF-B5F8-4225-BBC1-625465EF0B6E}" type="datetime1">
              <a:rPr lang="en-US"/>
              <a:pPr>
                <a:defRPr/>
              </a:pPr>
              <a:t>2/21/2012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5909FC-E42E-42F4-A299-2B18712B6D2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74A49C6-654F-49EA-9463-E1E264DB0C6B}" type="datetime1">
              <a:rPr lang="en-US"/>
              <a:pPr>
                <a:defRPr/>
              </a:pPr>
              <a:t>2/21/2012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737101-AB47-4452-A875-B22B235FB7E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AA462C2-66E3-4450-9D92-8E54099103CD}" type="datetime1">
              <a:rPr lang="en-US"/>
              <a:pPr>
                <a:defRPr/>
              </a:pPr>
              <a:t>2/21/2012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4D37DA9-6249-409C-B5E1-42CA42086FD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11D8F7E-5BA9-4A20-B002-67566E26FD19}" type="datetime1">
              <a:rPr lang="en-US"/>
              <a:pPr>
                <a:defRPr/>
              </a:pPr>
              <a:t>2/21/2012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703A723-50AC-4080-BAF5-1A9D157A857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3107C9-3828-4792-AAF3-8850614F23FD}" type="datetime1">
              <a:rPr lang="en-US"/>
              <a:pPr>
                <a:defRPr/>
              </a:pPr>
              <a:t>2/21/2012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048E9B1-82BB-479A-9A71-196B14FB44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BD112D3-3C4E-47DA-84F2-B7E67104B437}" type="datetime1">
              <a:rPr lang="en-US"/>
              <a:pPr>
                <a:defRPr/>
              </a:pPr>
              <a:t>2/21/2012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601942-CE85-4D46-9A25-CD30977CE52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E5F31B-0D3F-4D96-9447-946972BE50E8}" type="datetime1">
              <a:rPr lang="en-US"/>
              <a:pPr>
                <a:defRPr/>
              </a:pPr>
              <a:t>2/21/2012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250EC8-7C3F-4965-B898-F4C5C87584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mn-cs"/>
              </a:defRPr>
            </a:lvl1pPr>
          </a:lstStyle>
          <a:p>
            <a:pPr>
              <a:defRPr/>
            </a:pPr>
            <a:fld id="{B9E74BCF-93CB-4ECD-8EF6-7E8E4C962F6B}" type="datetime1">
              <a:rPr lang="en-US"/>
              <a:pPr>
                <a:defRPr/>
              </a:pPr>
              <a:t>2/21/2012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mn-cs"/>
              </a:defRPr>
            </a:lvl1pPr>
          </a:lstStyle>
          <a:p>
            <a:pPr>
              <a:defRPr/>
            </a:pPr>
            <a:fld id="{79D7C4A8-E89C-412E-92AB-7577AF2FF0E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2130425"/>
            <a:ext cx="7772400" cy="2206625"/>
          </a:xfrm>
        </p:spPr>
        <p:txBody>
          <a:bodyPr/>
          <a:lstStyle/>
          <a:p>
            <a:pPr eaLnBrk="1" hangingPunct="1"/>
            <a:r>
              <a:rPr lang="en-US" sz="2800" dirty="0">
                <a:solidFill>
                  <a:srgbClr val="000066"/>
                </a:solidFill>
                <a:latin typeface="Myriad Pro Semibold"/>
                <a:ea typeface="ＭＳ Ｐゴシック"/>
                <a:cs typeface="ＭＳ Ｐゴシック"/>
              </a:rPr>
              <a:t>Individual and household financial strategies: theoretical and operational definitions</a:t>
            </a:r>
            <a:endParaRPr lang="en-US" sz="2900" dirty="0" smtClean="0">
              <a:solidFill>
                <a:srgbClr val="21386F"/>
              </a:solidFill>
              <a:latin typeface="Myriad Pro Semibold"/>
              <a:ea typeface="ＭＳ Ｐゴシック"/>
              <a:cs typeface="ＭＳ Ｐゴシック"/>
            </a:endParaRPr>
          </a:p>
        </p:txBody>
      </p:sp>
      <p:sp>
        <p:nvSpPr>
          <p:cNvPr id="13315" name="Subtitle 2"/>
          <p:cNvSpPr>
            <a:spLocks noGrp="1"/>
          </p:cNvSpPr>
          <p:nvPr>
            <p:ph type="subTitle" idx="1"/>
          </p:nvPr>
        </p:nvSpPr>
        <p:spPr>
          <a:xfrm>
            <a:off x="1371600" y="4468813"/>
            <a:ext cx="6400800" cy="908050"/>
          </a:xfrm>
        </p:spPr>
        <p:txBody>
          <a:bodyPr/>
          <a:lstStyle/>
          <a:p>
            <a:pPr eaLnBrk="1" hangingPunct="1"/>
            <a:r>
              <a:rPr lang="en-US" sz="2000" dirty="0" smtClean="0">
                <a:solidFill>
                  <a:srgbClr val="000066"/>
                </a:solidFill>
                <a:latin typeface="Myriad Pro"/>
                <a:ea typeface="ＭＳ Ｐゴシック"/>
                <a:cs typeface="ＭＳ Ｐゴシック"/>
              </a:rPr>
              <a:t>Olga Kuzina</a:t>
            </a:r>
            <a:endParaRPr lang="ru-RU" sz="2000" dirty="0" smtClean="0">
              <a:solidFill>
                <a:srgbClr val="000066"/>
              </a:solidFill>
              <a:latin typeface="Myriad Pro"/>
              <a:ea typeface="ＭＳ Ｐゴシック"/>
              <a:cs typeface="ＭＳ Ｐゴシック"/>
            </a:endParaRPr>
          </a:p>
          <a:p>
            <a:pPr eaLnBrk="1" hangingPunct="1"/>
            <a:r>
              <a:rPr kumimoji="1" lang="en-US" sz="1400" dirty="0" smtClean="0">
                <a:solidFill>
                  <a:srgbClr val="000066"/>
                </a:solidFill>
                <a:latin typeface="Myriad Pro"/>
                <a:ea typeface="ＭＳ Ｐゴシック"/>
                <a:cs typeface="ＭＳ Ｐゴシック"/>
              </a:rPr>
              <a:t>National research University</a:t>
            </a:r>
          </a:p>
          <a:p>
            <a:pPr eaLnBrk="1" hangingPunct="1"/>
            <a:r>
              <a:rPr kumimoji="1" lang="en-US" sz="1400" dirty="0" smtClean="0">
                <a:solidFill>
                  <a:srgbClr val="000066"/>
                </a:solidFill>
                <a:latin typeface="Myriad Pro"/>
                <a:ea typeface="ＭＳ Ｐゴシック"/>
                <a:cs typeface="ＭＳ Ｐゴシック"/>
              </a:rPr>
              <a:t>Higher School of Economics</a:t>
            </a:r>
          </a:p>
          <a:p>
            <a:pPr eaLnBrk="1" hangingPunct="1"/>
            <a:r>
              <a:rPr kumimoji="1" lang="en-US" sz="1400" dirty="0" smtClean="0">
                <a:solidFill>
                  <a:srgbClr val="000066"/>
                </a:solidFill>
                <a:latin typeface="Myriad Pro"/>
                <a:ea typeface="ＭＳ Ｐゴシック"/>
                <a:cs typeface="ＭＳ Ｐゴシック"/>
              </a:rPr>
              <a:t>Moscow</a:t>
            </a:r>
            <a:r>
              <a:rPr kumimoji="1" lang="en-US" sz="1400" dirty="0" smtClean="0">
                <a:solidFill>
                  <a:srgbClr val="000066"/>
                </a:solidFill>
                <a:latin typeface="Myriad Pro"/>
                <a:ea typeface="ＭＳ Ｐゴシック"/>
                <a:cs typeface="ＭＳ Ｐゴシック"/>
              </a:rPr>
              <a:t>, </a:t>
            </a:r>
            <a:r>
              <a:rPr kumimoji="1" lang="en-US" sz="1400" dirty="0" smtClean="0">
                <a:solidFill>
                  <a:srgbClr val="000066"/>
                </a:solidFill>
                <a:latin typeface="Myriad Pro"/>
                <a:ea typeface="ＭＳ Ｐゴシック"/>
                <a:cs typeface="ＭＳ Ｐゴシック"/>
              </a:rPr>
              <a:t>2012</a:t>
            </a:r>
            <a:endParaRPr kumimoji="1" lang="ru-RU" sz="1400" dirty="0" smtClean="0">
              <a:solidFill>
                <a:srgbClr val="000066"/>
              </a:solidFill>
              <a:latin typeface="Myriad Pro"/>
              <a:ea typeface="ＭＳ Ｐゴシック"/>
              <a:cs typeface="ＭＳ Ｐゴシック"/>
            </a:endParaRPr>
          </a:p>
        </p:txBody>
      </p:sp>
      <p:sp>
        <p:nvSpPr>
          <p:cNvPr id="13316" name="Subtitle 2"/>
          <p:cNvSpPr txBox="1">
            <a:spLocks/>
          </p:cNvSpPr>
          <p:nvPr/>
        </p:nvSpPr>
        <p:spPr bwMode="auto">
          <a:xfrm>
            <a:off x="1371600" y="6467475"/>
            <a:ext cx="6400800" cy="349250"/>
          </a:xfrm>
          <a:prstGeom prst="rect">
            <a:avLst/>
          </a:prstGeom>
          <a:noFill/>
          <a:ln w="9525">
            <a:noFill/>
            <a:miter lim="800000"/>
            <a:headEnd/>
            <a:tailEnd/>
          </a:ln>
        </p:spPr>
        <p:txBody>
          <a:bodyPr/>
          <a:lstStyle/>
          <a:p>
            <a:pPr algn="ctr">
              <a:spcBef>
                <a:spcPct val="20000"/>
              </a:spcBef>
            </a:pPr>
            <a:r>
              <a:rPr lang="ru-RU" sz="800">
                <a:solidFill>
                  <a:schemeClr val="bg1"/>
                </a:solidFill>
              </a:rPr>
              <a:t>Higher School of Economics , </a:t>
            </a:r>
            <a:r>
              <a:rPr lang="en-US" sz="800">
                <a:solidFill>
                  <a:schemeClr val="bg1"/>
                </a:solidFill>
              </a:rPr>
              <a:t>Moscow</a:t>
            </a:r>
            <a:r>
              <a:rPr lang="ru-RU" sz="800">
                <a:solidFill>
                  <a:schemeClr val="bg1"/>
                </a:solidFill>
              </a:rPr>
              <a:t>, 201</a:t>
            </a:r>
            <a:r>
              <a:rPr lang="en-US" sz="800">
                <a:solidFill>
                  <a:schemeClr val="bg1"/>
                </a:solidFill>
              </a:rPr>
              <a:t>2</a:t>
            </a:r>
            <a:endParaRPr lang="ru-RU" sz="800">
              <a:solidFill>
                <a:schemeClr val="bg1"/>
              </a:solidFill>
            </a:endParaRPr>
          </a:p>
          <a:p>
            <a:pPr algn="ctr">
              <a:spcBef>
                <a:spcPct val="20000"/>
              </a:spcBef>
            </a:pPr>
            <a:r>
              <a:rPr lang="en-US" sz="800">
                <a:solidFill>
                  <a:schemeClr val="bg1"/>
                </a:solidFill>
              </a:rPr>
              <a:t>www.hse.ru</a:t>
            </a:r>
            <a:r>
              <a:rPr lang="ru-RU" sz="800">
                <a:solidFill>
                  <a:schemeClr val="bg1"/>
                </a:solidFill>
              </a:rPr>
              <a:t> </a:t>
            </a:r>
            <a:endParaRPr kumimoji="1" lang="ru-RU" sz="800">
              <a:solidFill>
                <a:schemeClr val="bg1"/>
              </a:solidFill>
              <a:latin typeface="Myriad Pro"/>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a:solidFill>
                  <a:schemeClr val="bg1"/>
                </a:solidFill>
              </a:rPr>
              <a:t>Higher School of Economics , </a:t>
            </a:r>
            <a:r>
              <a:rPr lang="en-US" sz="800">
                <a:solidFill>
                  <a:schemeClr val="bg1"/>
                </a:solidFill>
              </a:rPr>
              <a:t>Moscow</a:t>
            </a:r>
            <a:r>
              <a:rPr lang="ru-RU" sz="800">
                <a:solidFill>
                  <a:schemeClr val="bg1"/>
                </a:solidFill>
              </a:rPr>
              <a:t>, 201</a:t>
            </a:r>
            <a:r>
              <a:rPr lang="en-US" sz="800">
                <a:solidFill>
                  <a:schemeClr val="bg1"/>
                </a:solidFill>
              </a:rPr>
              <a:t>2</a:t>
            </a:r>
            <a:endParaRPr lang="ru-RU" sz="800">
              <a:solidFill>
                <a:schemeClr val="bg1"/>
              </a:solidFill>
            </a:endParaRPr>
          </a:p>
        </p:txBody>
      </p:sp>
      <p:sp>
        <p:nvSpPr>
          <p:cNvPr id="14339" name="Title 1"/>
          <p:cNvSpPr txBox="1">
            <a:spLocks/>
          </p:cNvSpPr>
          <p:nvPr/>
        </p:nvSpPr>
        <p:spPr bwMode="auto">
          <a:xfrm>
            <a:off x="1428750" y="428624"/>
            <a:ext cx="7936923" cy="693593"/>
          </a:xfrm>
          <a:prstGeom prst="rect">
            <a:avLst/>
          </a:prstGeom>
          <a:noFill/>
          <a:ln w="9525">
            <a:noFill/>
            <a:miter lim="800000"/>
            <a:headEnd/>
            <a:tailEnd/>
          </a:ln>
        </p:spPr>
        <p:txBody>
          <a:bodyPr anchor="ctr"/>
          <a:lstStyle/>
          <a:p>
            <a:r>
              <a:rPr lang="en-US" sz="2800" dirty="0" smtClean="0">
                <a:solidFill>
                  <a:schemeClr val="bg1"/>
                </a:solidFill>
                <a:latin typeface="Myriad Pro"/>
              </a:rPr>
              <a:t>Financial strategies as they are perceived by focus-groups participants  (1)</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Прямоугольник 1"/>
          <p:cNvSpPr/>
          <p:nvPr/>
        </p:nvSpPr>
        <p:spPr>
          <a:xfrm>
            <a:off x="96982" y="1379577"/>
            <a:ext cx="9047018" cy="4632037"/>
          </a:xfrm>
          <a:prstGeom prst="rect">
            <a:avLst/>
          </a:prstGeom>
        </p:spPr>
        <p:txBody>
          <a:bodyPr wrap="square">
            <a:spAutoFit/>
          </a:bodyPr>
          <a:lstStyle/>
          <a:p>
            <a:pPr>
              <a:spcBef>
                <a:spcPts val="600"/>
              </a:spcBef>
            </a:pPr>
            <a:r>
              <a:rPr lang="en-US" sz="2000" dirty="0" smtClean="0">
                <a:solidFill>
                  <a:schemeClr val="tx2"/>
                </a:solidFill>
              </a:rPr>
              <a:t>Financial strategies are </a:t>
            </a:r>
            <a:r>
              <a:rPr lang="en-US" sz="2000" dirty="0" err="1" smtClean="0">
                <a:solidFill>
                  <a:schemeClr val="tx2"/>
                </a:solidFill>
              </a:rPr>
              <a:t>characterised</a:t>
            </a:r>
            <a:r>
              <a:rPr lang="en-US" sz="2000" dirty="0" smtClean="0">
                <a:solidFill>
                  <a:schemeClr val="tx2"/>
                </a:solidFill>
              </a:rPr>
              <a:t> by existence of</a:t>
            </a:r>
          </a:p>
          <a:p>
            <a:pPr marL="342900" indent="-342900">
              <a:spcBef>
                <a:spcPts val="600"/>
              </a:spcBef>
              <a:buFont typeface="Arial" pitchFamily="34" charset="0"/>
              <a:buChar char="•"/>
            </a:pPr>
            <a:r>
              <a:rPr lang="en-US" sz="2000" b="1" dirty="0">
                <a:solidFill>
                  <a:schemeClr val="tx2"/>
                </a:solidFill>
              </a:rPr>
              <a:t>g</a:t>
            </a:r>
            <a:r>
              <a:rPr lang="en-US" sz="2000" b="1" dirty="0" smtClean="0">
                <a:solidFill>
                  <a:schemeClr val="tx2"/>
                </a:solidFill>
              </a:rPr>
              <a:t>oals (not dreams) and plans how to achieve them, achievement attitude</a:t>
            </a:r>
          </a:p>
          <a:p>
            <a:pPr lvl="1">
              <a:spcBef>
                <a:spcPts val="600"/>
              </a:spcBef>
            </a:pPr>
            <a:r>
              <a:rPr lang="en-US" sz="2000" i="1" dirty="0" smtClean="0">
                <a:solidFill>
                  <a:schemeClr val="tx2"/>
                </a:solidFill>
              </a:rPr>
              <a:t>…What </a:t>
            </a:r>
            <a:r>
              <a:rPr lang="en-US" sz="2000" i="1" dirty="0" err="1" smtClean="0">
                <a:solidFill>
                  <a:schemeClr val="tx2"/>
                </a:solidFill>
              </a:rPr>
              <a:t>characterises</a:t>
            </a:r>
            <a:r>
              <a:rPr lang="en-US" sz="2000" i="1" dirty="0" smtClean="0">
                <a:solidFill>
                  <a:schemeClr val="tx2"/>
                </a:solidFill>
              </a:rPr>
              <a:t> a person with a strategy  - (s)he sets up goals in life, thinks in advance, do not live for the moment… (St. Petersburg)</a:t>
            </a:r>
          </a:p>
          <a:p>
            <a:pPr lvl="1">
              <a:spcBef>
                <a:spcPts val="600"/>
              </a:spcBef>
            </a:pPr>
            <a:r>
              <a:rPr lang="en-US" sz="2000" i="1" dirty="0" smtClean="0">
                <a:solidFill>
                  <a:schemeClr val="tx2"/>
                </a:solidFill>
              </a:rPr>
              <a:t>… Strategic thinking implies active stand in life, not live it up…(</a:t>
            </a:r>
            <a:r>
              <a:rPr lang="en-US" sz="2000" i="1" dirty="0" err="1" smtClean="0">
                <a:solidFill>
                  <a:schemeClr val="tx2"/>
                </a:solidFill>
              </a:rPr>
              <a:t>Ekaterinburg</a:t>
            </a:r>
            <a:r>
              <a:rPr lang="en-US" sz="2000" i="1" dirty="0" smtClean="0">
                <a:solidFill>
                  <a:schemeClr val="tx2"/>
                </a:solidFill>
              </a:rPr>
              <a:t>)</a:t>
            </a:r>
          </a:p>
          <a:p>
            <a:pPr marL="342900" indent="-342900">
              <a:spcBef>
                <a:spcPts val="600"/>
              </a:spcBef>
              <a:buFont typeface="Arial" pitchFamily="34" charset="0"/>
              <a:buChar char="•"/>
            </a:pPr>
            <a:r>
              <a:rPr lang="en-US" sz="2000" b="1" dirty="0" smtClean="0">
                <a:solidFill>
                  <a:schemeClr val="tx2"/>
                </a:solidFill>
              </a:rPr>
              <a:t>means or resources </a:t>
            </a:r>
          </a:p>
          <a:p>
            <a:pPr>
              <a:spcBef>
                <a:spcPts val="600"/>
              </a:spcBef>
            </a:pPr>
            <a:r>
              <a:rPr lang="en-US" sz="2000" dirty="0" smtClean="0">
                <a:solidFill>
                  <a:schemeClr val="tx2"/>
                </a:solidFill>
              </a:rPr>
              <a:t>	</a:t>
            </a:r>
            <a:r>
              <a:rPr lang="en-US" sz="2000" i="1" dirty="0" smtClean="0">
                <a:solidFill>
                  <a:schemeClr val="tx2"/>
                </a:solidFill>
              </a:rPr>
              <a:t>…to be able to </a:t>
            </a:r>
            <a:r>
              <a:rPr lang="en-US" sz="2000" i="1" dirty="0" err="1" smtClean="0">
                <a:solidFill>
                  <a:schemeClr val="tx2"/>
                </a:solidFill>
              </a:rPr>
              <a:t>strategise</a:t>
            </a:r>
            <a:r>
              <a:rPr lang="en-US" sz="2000" i="1" dirty="0" smtClean="0">
                <a:solidFill>
                  <a:schemeClr val="tx2"/>
                </a:solidFill>
              </a:rPr>
              <a:t> you need resources: money, knowledge, 	understanding… (Saratov)</a:t>
            </a:r>
          </a:p>
          <a:p>
            <a:pPr marL="342900" indent="-342900">
              <a:spcBef>
                <a:spcPts val="600"/>
              </a:spcBef>
              <a:buFont typeface="Arial" pitchFamily="34" charset="0"/>
              <a:buChar char="•"/>
            </a:pPr>
            <a:r>
              <a:rPr lang="en-US" sz="2000" b="1" dirty="0">
                <a:solidFill>
                  <a:schemeClr val="tx2"/>
                </a:solidFill>
              </a:rPr>
              <a:t>w</a:t>
            </a:r>
            <a:r>
              <a:rPr lang="en-US" sz="2000" b="1" dirty="0" smtClean="0">
                <a:solidFill>
                  <a:schemeClr val="tx2"/>
                </a:solidFill>
              </a:rPr>
              <a:t>illpower </a:t>
            </a:r>
          </a:p>
          <a:p>
            <a:pPr lvl="1">
              <a:spcBef>
                <a:spcPts val="600"/>
              </a:spcBef>
            </a:pPr>
            <a:r>
              <a:rPr lang="en-US" sz="2000" i="1" dirty="0" smtClean="0">
                <a:solidFill>
                  <a:schemeClr val="tx2"/>
                </a:solidFill>
              </a:rPr>
              <a:t>…One needs consistency in actions, ability to control impulsive </a:t>
            </a:r>
            <a:r>
              <a:rPr lang="en-US" sz="2000" i="1" dirty="0" err="1" smtClean="0">
                <a:solidFill>
                  <a:schemeClr val="tx2"/>
                </a:solidFill>
              </a:rPr>
              <a:t>behaviour</a:t>
            </a:r>
            <a:r>
              <a:rPr lang="en-US" sz="2000" i="1" dirty="0" smtClean="0">
                <a:solidFill>
                  <a:schemeClr val="tx2"/>
                </a:solidFill>
              </a:rPr>
              <a:t>… (Moscow)</a:t>
            </a:r>
          </a:p>
        </p:txBody>
      </p:sp>
    </p:spTree>
    <p:extLst>
      <p:ext uri="{BB962C8B-B14F-4D97-AF65-F5344CB8AC3E}">
        <p14:creationId xmlns:p14="http://schemas.microsoft.com/office/powerpoint/2010/main" val="1245524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a:solidFill>
                  <a:schemeClr val="bg1"/>
                </a:solidFill>
              </a:rPr>
              <a:t>Higher School of Economics , </a:t>
            </a:r>
            <a:r>
              <a:rPr lang="en-US" sz="800">
                <a:solidFill>
                  <a:schemeClr val="bg1"/>
                </a:solidFill>
              </a:rPr>
              <a:t>Moscow</a:t>
            </a:r>
            <a:r>
              <a:rPr lang="ru-RU" sz="800">
                <a:solidFill>
                  <a:schemeClr val="bg1"/>
                </a:solidFill>
              </a:rPr>
              <a:t>, 201</a:t>
            </a:r>
            <a:r>
              <a:rPr lang="en-US" sz="800">
                <a:solidFill>
                  <a:schemeClr val="bg1"/>
                </a:solidFill>
              </a:rPr>
              <a:t>2</a:t>
            </a:r>
            <a:endParaRPr lang="ru-RU" sz="800">
              <a:solidFill>
                <a:schemeClr val="bg1"/>
              </a:solidFill>
            </a:endParaRPr>
          </a:p>
        </p:txBody>
      </p:sp>
      <p:sp>
        <p:nvSpPr>
          <p:cNvPr id="14339" name="Title 1"/>
          <p:cNvSpPr txBox="1">
            <a:spLocks/>
          </p:cNvSpPr>
          <p:nvPr/>
        </p:nvSpPr>
        <p:spPr bwMode="auto">
          <a:xfrm>
            <a:off x="1428750" y="428624"/>
            <a:ext cx="7936923" cy="693593"/>
          </a:xfrm>
          <a:prstGeom prst="rect">
            <a:avLst/>
          </a:prstGeom>
          <a:noFill/>
          <a:ln w="9525">
            <a:noFill/>
            <a:miter lim="800000"/>
            <a:headEnd/>
            <a:tailEnd/>
          </a:ln>
        </p:spPr>
        <p:txBody>
          <a:bodyPr anchor="ctr"/>
          <a:lstStyle/>
          <a:p>
            <a:r>
              <a:rPr lang="en-US" sz="2800" dirty="0" smtClean="0">
                <a:solidFill>
                  <a:schemeClr val="bg1"/>
                </a:solidFill>
                <a:latin typeface="Myriad Pro"/>
              </a:rPr>
              <a:t>Financial strategies as they are perceived by focus-groups participants  (2)</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Прямоугольник 1"/>
          <p:cNvSpPr/>
          <p:nvPr/>
        </p:nvSpPr>
        <p:spPr>
          <a:xfrm>
            <a:off x="-96982" y="1379577"/>
            <a:ext cx="9240982" cy="5170646"/>
          </a:xfrm>
          <a:prstGeom prst="rect">
            <a:avLst/>
          </a:prstGeom>
        </p:spPr>
        <p:txBody>
          <a:bodyPr wrap="square">
            <a:spAutoFit/>
          </a:bodyPr>
          <a:lstStyle/>
          <a:p>
            <a:pPr marL="342900" indent="-342900">
              <a:spcBef>
                <a:spcPts val="600"/>
              </a:spcBef>
              <a:buFont typeface="Arial" pitchFamily="34" charset="0"/>
              <a:buChar char="•"/>
            </a:pPr>
            <a:r>
              <a:rPr lang="en-US" sz="2000" b="1" dirty="0" smtClean="0">
                <a:solidFill>
                  <a:schemeClr val="tx2"/>
                </a:solidFill>
              </a:rPr>
              <a:t>alternative thinking, </a:t>
            </a:r>
            <a:r>
              <a:rPr lang="en-US" sz="2000" b="1" dirty="0">
                <a:solidFill>
                  <a:schemeClr val="tx2"/>
                </a:solidFill>
              </a:rPr>
              <a:t>situational decision-making, </a:t>
            </a:r>
            <a:r>
              <a:rPr lang="en-US" sz="2000" b="1" dirty="0" smtClean="0">
                <a:solidFill>
                  <a:schemeClr val="tx2"/>
                </a:solidFill>
              </a:rPr>
              <a:t>forward-looking long-term planning may not be possible because of uncertain environment</a:t>
            </a:r>
          </a:p>
          <a:p>
            <a:pPr lvl="1">
              <a:spcBef>
                <a:spcPts val="600"/>
              </a:spcBef>
            </a:pPr>
            <a:r>
              <a:rPr lang="en-US" sz="2000" i="1" dirty="0" smtClean="0">
                <a:solidFill>
                  <a:schemeClr val="tx2"/>
                </a:solidFill>
              </a:rPr>
              <a:t>…I do not like the word ‘planning’ , the process of achieving the goals should be flexible, one has to have alternatives if something will go wrong… (Moscow)</a:t>
            </a:r>
          </a:p>
          <a:p>
            <a:pPr lvl="1">
              <a:spcBef>
                <a:spcPts val="600"/>
              </a:spcBef>
            </a:pPr>
            <a:r>
              <a:rPr lang="en-US" sz="2000" i="1" dirty="0" smtClean="0">
                <a:solidFill>
                  <a:schemeClr val="tx2"/>
                </a:solidFill>
              </a:rPr>
              <a:t>…Long-term planning is just not possible in our country. Rules of the game are constantly changing in major aspects…. (</a:t>
            </a:r>
            <a:r>
              <a:rPr lang="en-US" sz="2000" i="1" dirty="0" err="1" smtClean="0">
                <a:solidFill>
                  <a:schemeClr val="tx2"/>
                </a:solidFill>
              </a:rPr>
              <a:t>Ekaterinburg</a:t>
            </a:r>
            <a:r>
              <a:rPr lang="en-US" sz="2000" i="1" dirty="0" smtClean="0">
                <a:solidFill>
                  <a:schemeClr val="tx2"/>
                </a:solidFill>
              </a:rPr>
              <a:t>)</a:t>
            </a:r>
            <a:endParaRPr lang="en-US" sz="2000" i="1" dirty="0">
              <a:solidFill>
                <a:schemeClr val="tx2"/>
              </a:solidFill>
            </a:endParaRPr>
          </a:p>
          <a:p>
            <a:pPr marL="342900" indent="-342900">
              <a:spcBef>
                <a:spcPts val="600"/>
              </a:spcBef>
              <a:buFont typeface="Arial" pitchFamily="34" charset="0"/>
              <a:buChar char="•"/>
            </a:pPr>
            <a:r>
              <a:rPr lang="en-US" sz="2000" b="1" dirty="0">
                <a:solidFill>
                  <a:schemeClr val="tx2"/>
                </a:solidFill>
              </a:rPr>
              <a:t>personal responsibility for both successes and </a:t>
            </a:r>
            <a:r>
              <a:rPr lang="en-US" sz="2000" b="1" dirty="0" smtClean="0">
                <a:solidFill>
                  <a:schemeClr val="tx2"/>
                </a:solidFill>
              </a:rPr>
              <a:t>failures</a:t>
            </a:r>
          </a:p>
          <a:p>
            <a:pPr lvl="1">
              <a:spcBef>
                <a:spcPts val="600"/>
              </a:spcBef>
            </a:pPr>
            <a:r>
              <a:rPr lang="en-US" sz="2000" i="1" dirty="0" smtClean="0">
                <a:solidFill>
                  <a:schemeClr val="tx2"/>
                </a:solidFill>
              </a:rPr>
              <a:t>…Before I thought that somebody has to help me, advice me what I should do, now I understand that if I take the decision, I am responsible for it… (Moscow)</a:t>
            </a:r>
            <a:endParaRPr lang="en-US" sz="2000" i="1" dirty="0">
              <a:solidFill>
                <a:schemeClr val="tx2"/>
              </a:solidFill>
            </a:endParaRPr>
          </a:p>
          <a:p>
            <a:pPr marL="342900" indent="-342900">
              <a:spcBef>
                <a:spcPts val="600"/>
              </a:spcBef>
              <a:buFont typeface="Arial" pitchFamily="34" charset="0"/>
              <a:buChar char="•"/>
            </a:pPr>
            <a:r>
              <a:rPr lang="en-US" sz="2000" b="1" dirty="0">
                <a:solidFill>
                  <a:schemeClr val="tx2"/>
                </a:solidFill>
              </a:rPr>
              <a:t>aiming high at development, improvement of </a:t>
            </a:r>
            <a:r>
              <a:rPr lang="en-US" sz="2000" b="1" dirty="0" smtClean="0">
                <a:solidFill>
                  <a:schemeClr val="tx2"/>
                </a:solidFill>
              </a:rPr>
              <a:t>situation</a:t>
            </a:r>
          </a:p>
          <a:p>
            <a:pPr>
              <a:spcBef>
                <a:spcPts val="600"/>
              </a:spcBef>
            </a:pPr>
            <a:r>
              <a:rPr lang="en-US" sz="2000" b="1" dirty="0">
                <a:solidFill>
                  <a:schemeClr val="tx2"/>
                </a:solidFill>
              </a:rPr>
              <a:t>	</a:t>
            </a:r>
            <a:r>
              <a:rPr lang="en-US" sz="2000" i="1" dirty="0" smtClean="0">
                <a:solidFill>
                  <a:schemeClr val="tx2"/>
                </a:solidFill>
              </a:rPr>
              <a:t>…To understand if a person has a strategy is possible by looking at his or 	her results. There should be the improvement in his or her  	life…(</a:t>
            </a:r>
            <a:r>
              <a:rPr lang="en-US" sz="2000" i="1" dirty="0" err="1" smtClean="0">
                <a:solidFill>
                  <a:schemeClr val="tx2"/>
                </a:solidFill>
              </a:rPr>
              <a:t>Ekaterinburg</a:t>
            </a:r>
            <a:r>
              <a:rPr lang="en-US" sz="2000" i="1" dirty="0" smtClean="0">
                <a:solidFill>
                  <a:schemeClr val="tx2"/>
                </a:solidFill>
              </a:rPr>
              <a:t>)</a:t>
            </a:r>
            <a:endParaRPr lang="en-US" sz="2000" b="1" i="1" dirty="0">
              <a:solidFill>
                <a:schemeClr val="tx2"/>
              </a:solidFill>
            </a:endParaRPr>
          </a:p>
        </p:txBody>
      </p:sp>
    </p:spTree>
    <p:extLst>
      <p:ext uri="{BB962C8B-B14F-4D97-AF65-F5344CB8AC3E}">
        <p14:creationId xmlns:p14="http://schemas.microsoft.com/office/powerpoint/2010/main" val="4211504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a:solidFill>
                  <a:schemeClr val="bg1"/>
                </a:solidFill>
              </a:rPr>
              <a:t>Higher School of Economics , </a:t>
            </a:r>
            <a:r>
              <a:rPr lang="en-US" sz="800">
                <a:solidFill>
                  <a:schemeClr val="bg1"/>
                </a:solidFill>
              </a:rPr>
              <a:t>Moscow</a:t>
            </a:r>
            <a:r>
              <a:rPr lang="ru-RU" sz="800">
                <a:solidFill>
                  <a:schemeClr val="bg1"/>
                </a:solidFill>
              </a:rPr>
              <a:t>, 201</a:t>
            </a:r>
            <a:r>
              <a:rPr lang="en-US" sz="800">
                <a:solidFill>
                  <a:schemeClr val="bg1"/>
                </a:solidFill>
              </a:rPr>
              <a:t>2</a:t>
            </a:r>
            <a:endParaRPr lang="ru-RU" sz="800">
              <a:solidFill>
                <a:schemeClr val="bg1"/>
              </a:solidFill>
            </a:endParaRPr>
          </a:p>
        </p:txBody>
      </p:sp>
      <p:sp>
        <p:nvSpPr>
          <p:cNvPr id="14339" name="Title 1"/>
          <p:cNvSpPr txBox="1">
            <a:spLocks/>
          </p:cNvSpPr>
          <p:nvPr/>
        </p:nvSpPr>
        <p:spPr bwMode="auto">
          <a:xfrm>
            <a:off x="1428750" y="428624"/>
            <a:ext cx="7936923" cy="693593"/>
          </a:xfrm>
          <a:prstGeom prst="rect">
            <a:avLst/>
          </a:prstGeom>
          <a:noFill/>
          <a:ln w="9525">
            <a:noFill/>
            <a:miter lim="800000"/>
            <a:headEnd/>
            <a:tailEnd/>
          </a:ln>
        </p:spPr>
        <p:txBody>
          <a:bodyPr anchor="ctr"/>
          <a:lstStyle/>
          <a:p>
            <a:r>
              <a:rPr lang="en-US" sz="2800" dirty="0" smtClean="0">
                <a:solidFill>
                  <a:schemeClr val="bg1"/>
                </a:solidFill>
                <a:latin typeface="Myriad Pro"/>
              </a:rPr>
              <a:t>Factors of financial strategies as they are perceived by focus-groups participants (1) </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Прямоугольник 1"/>
          <p:cNvSpPr/>
          <p:nvPr/>
        </p:nvSpPr>
        <p:spPr>
          <a:xfrm>
            <a:off x="96982" y="1379577"/>
            <a:ext cx="9047018" cy="4170372"/>
          </a:xfrm>
          <a:prstGeom prst="rect">
            <a:avLst/>
          </a:prstGeom>
        </p:spPr>
        <p:txBody>
          <a:bodyPr wrap="square">
            <a:spAutoFit/>
          </a:bodyPr>
          <a:lstStyle/>
          <a:p>
            <a:pPr marL="342900" indent="-342900">
              <a:spcBef>
                <a:spcPts val="0"/>
              </a:spcBef>
              <a:buFont typeface="Arial" pitchFamily="34" charset="0"/>
              <a:buChar char="•"/>
            </a:pPr>
            <a:r>
              <a:rPr lang="en-US" sz="2000" b="1" dirty="0" smtClean="0">
                <a:solidFill>
                  <a:schemeClr val="tx2"/>
                </a:solidFill>
              </a:rPr>
              <a:t>actual state of affaires in the economy </a:t>
            </a:r>
          </a:p>
          <a:p>
            <a:pPr lvl="1">
              <a:spcBef>
                <a:spcPts val="0"/>
              </a:spcBef>
            </a:pPr>
            <a:r>
              <a:rPr lang="en-US" sz="2000" i="1" dirty="0" smtClean="0">
                <a:solidFill>
                  <a:schemeClr val="tx2"/>
                </a:solidFill>
              </a:rPr>
              <a:t>… Strategies are conditional on the state of the economy in Russia…(Voronezh)</a:t>
            </a:r>
          </a:p>
          <a:p>
            <a:pPr marL="342900" indent="-342900">
              <a:spcBef>
                <a:spcPts val="0"/>
              </a:spcBef>
              <a:buFont typeface="Arial" pitchFamily="34" charset="0"/>
              <a:buChar char="•"/>
            </a:pPr>
            <a:r>
              <a:rPr lang="en-US" sz="2000" b="1" dirty="0">
                <a:solidFill>
                  <a:schemeClr val="tx2"/>
                </a:solidFill>
              </a:rPr>
              <a:t>e</a:t>
            </a:r>
            <a:r>
              <a:rPr lang="en-US" sz="2000" b="1" dirty="0" smtClean="0">
                <a:solidFill>
                  <a:schemeClr val="tx2"/>
                </a:solidFill>
              </a:rPr>
              <a:t>mployment and stability in the sector</a:t>
            </a:r>
          </a:p>
          <a:p>
            <a:pPr lvl="1">
              <a:spcBef>
                <a:spcPts val="600"/>
              </a:spcBef>
            </a:pPr>
            <a:r>
              <a:rPr lang="en-US" sz="2000" i="1" dirty="0" smtClean="0">
                <a:solidFill>
                  <a:schemeClr val="tx2"/>
                </a:solidFill>
              </a:rPr>
              <a:t>…I work for a beer company. People have been drinking beer for ages, they will never stop doing that. If one restaurant will be closed, the other two will be open…(</a:t>
            </a:r>
            <a:r>
              <a:rPr lang="en-US" sz="2000" i="1" dirty="0" err="1" smtClean="0">
                <a:solidFill>
                  <a:schemeClr val="tx2"/>
                </a:solidFill>
              </a:rPr>
              <a:t>Ekaterinburg</a:t>
            </a:r>
            <a:r>
              <a:rPr lang="en-US" sz="2000" i="1" dirty="0" smtClean="0">
                <a:solidFill>
                  <a:schemeClr val="tx2"/>
                </a:solidFill>
              </a:rPr>
              <a:t>)</a:t>
            </a:r>
          </a:p>
          <a:p>
            <a:pPr lvl="1">
              <a:spcBef>
                <a:spcPts val="600"/>
              </a:spcBef>
            </a:pPr>
            <a:r>
              <a:rPr lang="en-US" sz="2000" i="1" dirty="0" smtClean="0">
                <a:solidFill>
                  <a:schemeClr val="tx2"/>
                </a:solidFill>
              </a:rPr>
              <a:t>…For a civil servant there always be a place to work… (</a:t>
            </a:r>
            <a:r>
              <a:rPr lang="en-US" sz="2000" i="1" dirty="0" err="1" smtClean="0">
                <a:solidFill>
                  <a:schemeClr val="tx2"/>
                </a:solidFill>
              </a:rPr>
              <a:t>Ekaterinburg</a:t>
            </a:r>
            <a:r>
              <a:rPr lang="en-US" sz="2000" i="1" dirty="0" smtClean="0">
                <a:solidFill>
                  <a:schemeClr val="tx2"/>
                </a:solidFill>
              </a:rPr>
              <a:t>)</a:t>
            </a:r>
          </a:p>
          <a:p>
            <a:pPr lvl="1">
              <a:spcBef>
                <a:spcPts val="600"/>
              </a:spcBef>
            </a:pPr>
            <a:r>
              <a:rPr lang="en-US" sz="2000" i="1" dirty="0" smtClean="0">
                <a:solidFill>
                  <a:schemeClr val="tx2"/>
                </a:solidFill>
              </a:rPr>
              <a:t>… I have been married for a long time. My husband has been always working. I feel myself stable…(Moscow)</a:t>
            </a:r>
          </a:p>
          <a:p>
            <a:pPr lvl="1">
              <a:spcBef>
                <a:spcPts val="600"/>
              </a:spcBef>
            </a:pPr>
            <a:r>
              <a:rPr lang="en-US" sz="2000" i="1" dirty="0" smtClean="0">
                <a:solidFill>
                  <a:schemeClr val="tx2"/>
                </a:solidFill>
              </a:rPr>
              <a:t>… I am a doctor, people will never stop being ill…(Krasnoyarsk)</a:t>
            </a:r>
          </a:p>
          <a:p>
            <a:pPr lvl="1">
              <a:spcBef>
                <a:spcPts val="600"/>
              </a:spcBef>
            </a:pPr>
            <a:r>
              <a:rPr lang="en-US" sz="2000" i="1" dirty="0" smtClean="0">
                <a:solidFill>
                  <a:schemeClr val="tx2"/>
                </a:solidFill>
              </a:rPr>
              <a:t>… I am a policeman, it seems to be stable… (Moscow)</a:t>
            </a:r>
          </a:p>
        </p:txBody>
      </p:sp>
    </p:spTree>
    <p:extLst>
      <p:ext uri="{BB962C8B-B14F-4D97-AF65-F5344CB8AC3E}">
        <p14:creationId xmlns:p14="http://schemas.microsoft.com/office/powerpoint/2010/main" val="3918441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a:solidFill>
                  <a:schemeClr val="bg1"/>
                </a:solidFill>
              </a:rPr>
              <a:t>Higher School of Economics , </a:t>
            </a:r>
            <a:r>
              <a:rPr lang="en-US" sz="800">
                <a:solidFill>
                  <a:schemeClr val="bg1"/>
                </a:solidFill>
              </a:rPr>
              <a:t>Moscow</a:t>
            </a:r>
            <a:r>
              <a:rPr lang="ru-RU" sz="800">
                <a:solidFill>
                  <a:schemeClr val="bg1"/>
                </a:solidFill>
              </a:rPr>
              <a:t>, 201</a:t>
            </a:r>
            <a:r>
              <a:rPr lang="en-US" sz="800">
                <a:solidFill>
                  <a:schemeClr val="bg1"/>
                </a:solidFill>
              </a:rPr>
              <a:t>2</a:t>
            </a:r>
            <a:endParaRPr lang="ru-RU" sz="800">
              <a:solidFill>
                <a:schemeClr val="bg1"/>
              </a:solidFill>
            </a:endParaRPr>
          </a:p>
        </p:txBody>
      </p:sp>
      <p:sp>
        <p:nvSpPr>
          <p:cNvPr id="14339" name="Title 1"/>
          <p:cNvSpPr txBox="1">
            <a:spLocks/>
          </p:cNvSpPr>
          <p:nvPr/>
        </p:nvSpPr>
        <p:spPr bwMode="auto">
          <a:xfrm>
            <a:off x="1428750" y="428624"/>
            <a:ext cx="7936923" cy="693593"/>
          </a:xfrm>
          <a:prstGeom prst="rect">
            <a:avLst/>
          </a:prstGeom>
          <a:noFill/>
          <a:ln w="9525">
            <a:noFill/>
            <a:miter lim="800000"/>
            <a:headEnd/>
            <a:tailEnd/>
          </a:ln>
        </p:spPr>
        <p:txBody>
          <a:bodyPr anchor="ctr"/>
          <a:lstStyle/>
          <a:p>
            <a:r>
              <a:rPr lang="en-US" sz="2800" dirty="0" smtClean="0">
                <a:solidFill>
                  <a:schemeClr val="bg1"/>
                </a:solidFill>
                <a:latin typeface="Myriad Pro"/>
              </a:rPr>
              <a:t>Factors of financial strategies as they are perceived by focus-groups participants (2) </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Прямоугольник 1"/>
          <p:cNvSpPr/>
          <p:nvPr/>
        </p:nvSpPr>
        <p:spPr>
          <a:xfrm>
            <a:off x="96982" y="1326215"/>
            <a:ext cx="9047018" cy="5247590"/>
          </a:xfrm>
          <a:prstGeom prst="rect">
            <a:avLst/>
          </a:prstGeom>
        </p:spPr>
        <p:txBody>
          <a:bodyPr wrap="square">
            <a:spAutoFit/>
          </a:bodyPr>
          <a:lstStyle/>
          <a:p>
            <a:pPr marL="342900" indent="-342900">
              <a:spcBef>
                <a:spcPts val="0"/>
              </a:spcBef>
              <a:buFont typeface="Arial" pitchFamily="34" charset="0"/>
              <a:buChar char="•"/>
            </a:pPr>
            <a:r>
              <a:rPr lang="en-US" sz="2000" b="1" dirty="0">
                <a:solidFill>
                  <a:schemeClr val="tx2"/>
                </a:solidFill>
              </a:rPr>
              <a:t>reputation of a good </a:t>
            </a:r>
            <a:r>
              <a:rPr lang="en-US" sz="2000" b="1" dirty="0" smtClean="0">
                <a:solidFill>
                  <a:schemeClr val="tx2"/>
                </a:solidFill>
              </a:rPr>
              <a:t>employee</a:t>
            </a:r>
          </a:p>
          <a:p>
            <a:pPr>
              <a:spcBef>
                <a:spcPts val="0"/>
              </a:spcBef>
            </a:pPr>
            <a:r>
              <a:rPr lang="en-US" sz="2000" dirty="0">
                <a:solidFill>
                  <a:schemeClr val="tx2"/>
                </a:solidFill>
              </a:rPr>
              <a:t>	</a:t>
            </a:r>
            <a:r>
              <a:rPr lang="en-US" sz="2000" i="1" dirty="0" smtClean="0">
                <a:solidFill>
                  <a:schemeClr val="tx2"/>
                </a:solidFill>
              </a:rPr>
              <a:t>… I am professional, I work properly, my bosses </a:t>
            </a:r>
            <a:r>
              <a:rPr lang="en-US" sz="2000" i="1" dirty="0" err="1" smtClean="0">
                <a:solidFill>
                  <a:schemeClr val="tx2"/>
                </a:solidFill>
              </a:rPr>
              <a:t>recognise</a:t>
            </a:r>
            <a:r>
              <a:rPr lang="en-US" sz="2000" i="1" dirty="0" smtClean="0">
                <a:solidFill>
                  <a:schemeClr val="tx2"/>
                </a:solidFill>
              </a:rPr>
              <a:t> this and  	respect me…(</a:t>
            </a:r>
            <a:r>
              <a:rPr lang="en-US" sz="2000" i="1" dirty="0" err="1" smtClean="0">
                <a:solidFill>
                  <a:schemeClr val="tx2"/>
                </a:solidFill>
              </a:rPr>
              <a:t>Ekaterinburg</a:t>
            </a:r>
            <a:r>
              <a:rPr lang="en-US" sz="2000" i="1" dirty="0" smtClean="0">
                <a:solidFill>
                  <a:schemeClr val="tx2"/>
                </a:solidFill>
              </a:rPr>
              <a:t>)</a:t>
            </a:r>
            <a:endParaRPr lang="en-US" sz="2000" i="1" dirty="0">
              <a:solidFill>
                <a:schemeClr val="tx2"/>
              </a:solidFill>
            </a:endParaRPr>
          </a:p>
          <a:p>
            <a:pPr marL="342900" indent="-342900">
              <a:spcBef>
                <a:spcPts val="0"/>
              </a:spcBef>
              <a:buFont typeface="Arial" pitchFamily="34" charset="0"/>
              <a:buChar char="•"/>
            </a:pPr>
            <a:r>
              <a:rPr lang="en-US" sz="2000" b="1" dirty="0">
                <a:solidFill>
                  <a:schemeClr val="tx2"/>
                </a:solidFill>
              </a:rPr>
              <a:t>the stage in the life </a:t>
            </a:r>
            <a:r>
              <a:rPr lang="en-US" sz="2000" b="1" dirty="0" smtClean="0">
                <a:solidFill>
                  <a:schemeClr val="tx2"/>
                </a:solidFill>
              </a:rPr>
              <a:t>cycle</a:t>
            </a:r>
          </a:p>
          <a:p>
            <a:pPr>
              <a:spcBef>
                <a:spcPts val="600"/>
              </a:spcBef>
            </a:pPr>
            <a:r>
              <a:rPr lang="en-US" sz="2000" dirty="0">
                <a:solidFill>
                  <a:schemeClr val="tx2"/>
                </a:solidFill>
              </a:rPr>
              <a:t>	</a:t>
            </a:r>
            <a:r>
              <a:rPr lang="en-US" sz="2000" i="1" dirty="0" smtClean="0">
                <a:solidFill>
                  <a:schemeClr val="tx2"/>
                </a:solidFill>
              </a:rPr>
              <a:t>… When you are young you are likely not to have a strategy because you 	think that you have a lot of possibilities. When you turn 40 – you 	understand that you must have a strategy. And this strategy is to </a:t>
            </a:r>
            <a:r>
              <a:rPr lang="en-US" sz="2000" i="1" dirty="0" err="1" smtClean="0">
                <a:solidFill>
                  <a:schemeClr val="tx2"/>
                </a:solidFill>
              </a:rPr>
              <a:t>preper</a:t>
            </a:r>
            <a:r>
              <a:rPr lang="en-US" sz="2000" i="1" dirty="0" smtClean="0">
                <a:solidFill>
                  <a:schemeClr val="tx2"/>
                </a:solidFill>
              </a:rPr>
              <a:t> for 	your retirement… (Voronezh)</a:t>
            </a:r>
          </a:p>
          <a:p>
            <a:pPr>
              <a:spcBef>
                <a:spcPts val="600"/>
              </a:spcBef>
            </a:pPr>
            <a:r>
              <a:rPr lang="en-US" sz="2000" i="1" dirty="0">
                <a:solidFill>
                  <a:schemeClr val="tx2"/>
                </a:solidFill>
              </a:rPr>
              <a:t>	</a:t>
            </a:r>
            <a:r>
              <a:rPr lang="en-US" sz="2000" i="1" dirty="0" smtClean="0">
                <a:solidFill>
                  <a:schemeClr val="tx2"/>
                </a:solidFill>
              </a:rPr>
              <a:t>… I feel that in my age it is late to look forward. In our country if you are 	not young you may loose your job and will not be able to find another, in 	this situation it is not possible to have a strategy … (</a:t>
            </a:r>
            <a:r>
              <a:rPr lang="en-US" sz="2000" i="1" dirty="0" err="1" smtClean="0">
                <a:solidFill>
                  <a:schemeClr val="tx2"/>
                </a:solidFill>
              </a:rPr>
              <a:t>Ekaterinburg</a:t>
            </a:r>
            <a:r>
              <a:rPr lang="en-US" sz="2000" i="1" dirty="0" smtClean="0">
                <a:solidFill>
                  <a:schemeClr val="tx2"/>
                </a:solidFill>
              </a:rPr>
              <a:t>)</a:t>
            </a:r>
          </a:p>
          <a:p>
            <a:pPr>
              <a:spcBef>
                <a:spcPts val="600"/>
              </a:spcBef>
            </a:pPr>
            <a:r>
              <a:rPr lang="en-US" sz="2000" i="1" dirty="0">
                <a:solidFill>
                  <a:schemeClr val="tx2"/>
                </a:solidFill>
              </a:rPr>
              <a:t>	</a:t>
            </a:r>
            <a:r>
              <a:rPr lang="en-US" sz="2000" i="1" dirty="0" smtClean="0">
                <a:solidFill>
                  <a:schemeClr val="tx2"/>
                </a:solidFill>
              </a:rPr>
              <a:t>… When you are young you must have got an education. So you must  	have a strategy for that… (St. Petersburg)</a:t>
            </a:r>
            <a:endParaRPr lang="en-US" sz="2000" i="1" dirty="0">
              <a:solidFill>
                <a:schemeClr val="tx2"/>
              </a:solidFill>
            </a:endParaRPr>
          </a:p>
          <a:p>
            <a:pPr marL="342900" indent="-342900">
              <a:spcBef>
                <a:spcPts val="0"/>
              </a:spcBef>
              <a:buFont typeface="Arial" pitchFamily="34" charset="0"/>
              <a:buChar char="•"/>
            </a:pPr>
            <a:r>
              <a:rPr lang="en-US" sz="2000" b="1" dirty="0">
                <a:solidFill>
                  <a:schemeClr val="tx2"/>
                </a:solidFill>
              </a:rPr>
              <a:t>situation in the family </a:t>
            </a:r>
            <a:r>
              <a:rPr lang="ru-RU" sz="2000" b="1" dirty="0">
                <a:solidFill>
                  <a:schemeClr val="tx2"/>
                </a:solidFill>
              </a:rPr>
              <a:t> </a:t>
            </a:r>
            <a:endParaRPr lang="en-US" sz="2000" b="1" dirty="0" smtClean="0">
              <a:solidFill>
                <a:schemeClr val="tx2"/>
              </a:solidFill>
            </a:endParaRPr>
          </a:p>
          <a:p>
            <a:pPr>
              <a:spcBef>
                <a:spcPts val="0"/>
              </a:spcBef>
            </a:pPr>
            <a:r>
              <a:rPr lang="en-US" sz="2000" dirty="0">
                <a:solidFill>
                  <a:schemeClr val="tx2"/>
                </a:solidFill>
              </a:rPr>
              <a:t>	</a:t>
            </a:r>
            <a:r>
              <a:rPr lang="en-US" sz="2000" i="1" dirty="0" smtClean="0">
                <a:solidFill>
                  <a:schemeClr val="tx2"/>
                </a:solidFill>
              </a:rPr>
              <a:t>…Individual strategy is not possible if you have a family. Your family may 	not 	support your strategy… (Voronezh)</a:t>
            </a:r>
            <a:endParaRPr lang="ru-RU" sz="2000" i="1" dirty="0">
              <a:solidFill>
                <a:schemeClr val="tx2"/>
              </a:solidFill>
            </a:endParaRPr>
          </a:p>
        </p:txBody>
      </p:sp>
    </p:spTree>
    <p:extLst>
      <p:ext uri="{BB962C8B-B14F-4D97-AF65-F5344CB8AC3E}">
        <p14:creationId xmlns:p14="http://schemas.microsoft.com/office/powerpoint/2010/main" val="3649682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a:solidFill>
                  <a:schemeClr val="bg1"/>
                </a:solidFill>
              </a:rPr>
              <a:t>Higher School of Economics , </a:t>
            </a:r>
            <a:r>
              <a:rPr lang="en-US" sz="800">
                <a:solidFill>
                  <a:schemeClr val="bg1"/>
                </a:solidFill>
              </a:rPr>
              <a:t>Moscow</a:t>
            </a:r>
            <a:r>
              <a:rPr lang="ru-RU" sz="800">
                <a:solidFill>
                  <a:schemeClr val="bg1"/>
                </a:solidFill>
              </a:rPr>
              <a:t>, 201</a:t>
            </a:r>
            <a:r>
              <a:rPr lang="en-US" sz="800">
                <a:solidFill>
                  <a:schemeClr val="bg1"/>
                </a:solidFill>
              </a:rPr>
              <a:t>2</a:t>
            </a:r>
            <a:endParaRPr lang="ru-RU" sz="800">
              <a:solidFill>
                <a:schemeClr val="bg1"/>
              </a:solidFill>
            </a:endParaRPr>
          </a:p>
        </p:txBody>
      </p:sp>
      <p:sp>
        <p:nvSpPr>
          <p:cNvPr id="14339" name="Title 1"/>
          <p:cNvSpPr txBox="1">
            <a:spLocks/>
          </p:cNvSpPr>
          <p:nvPr/>
        </p:nvSpPr>
        <p:spPr bwMode="auto">
          <a:xfrm>
            <a:off x="1428750" y="428624"/>
            <a:ext cx="7936923" cy="693593"/>
          </a:xfrm>
          <a:prstGeom prst="rect">
            <a:avLst/>
          </a:prstGeom>
          <a:noFill/>
          <a:ln w="9525">
            <a:noFill/>
            <a:miter lim="800000"/>
            <a:headEnd/>
            <a:tailEnd/>
          </a:ln>
        </p:spPr>
        <p:txBody>
          <a:bodyPr anchor="ctr"/>
          <a:lstStyle/>
          <a:p>
            <a:r>
              <a:rPr lang="en-US" sz="2800" dirty="0" smtClean="0">
                <a:solidFill>
                  <a:schemeClr val="bg1"/>
                </a:solidFill>
                <a:latin typeface="Myriad Pro"/>
              </a:rPr>
              <a:t>Survey findings, November 2010</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457387317"/>
              </p:ext>
            </p:extLst>
          </p:nvPr>
        </p:nvGraphicFramePr>
        <p:xfrm>
          <a:off x="352571" y="1512373"/>
          <a:ext cx="8431211" cy="4529914"/>
        </p:xfrm>
        <a:graphic>
          <a:graphicData uri="http://schemas.openxmlformats.org/drawingml/2006/table">
            <a:tbl>
              <a:tblPr firstRow="1" firstCol="1">
                <a:tableStyleId>{5C22544A-7EE6-4342-B048-85BDC9FD1C3A}</a:tableStyleId>
              </a:tblPr>
              <a:tblGrid>
                <a:gridCol w="5274566"/>
                <a:gridCol w="1585068"/>
                <a:gridCol w="1571577"/>
              </a:tblGrid>
              <a:tr h="1229627">
                <a:tc>
                  <a:txBody>
                    <a:bodyPr/>
                    <a:lstStyle/>
                    <a:p>
                      <a:pPr algn="just">
                        <a:lnSpc>
                          <a:spcPct val="115000"/>
                        </a:lnSpc>
                        <a:spcAft>
                          <a:spcPts val="0"/>
                        </a:spcAft>
                      </a:pPr>
                      <a:r>
                        <a:rPr lang="ru-RU" sz="2000" dirty="0">
                          <a:effectLst/>
                        </a:rPr>
                        <a:t> </a:t>
                      </a:r>
                      <a:endParaRPr lang="ru-RU"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dirty="0">
                          <a:effectLst/>
                        </a:rPr>
                        <a:t>Have such a goal, </a:t>
                      </a:r>
                      <a:endParaRPr lang="en-US" sz="2000" dirty="0" smtClean="0">
                        <a:effectLst/>
                      </a:endParaRPr>
                    </a:p>
                    <a:p>
                      <a:pPr algn="ctr">
                        <a:lnSpc>
                          <a:spcPct val="115000"/>
                        </a:lnSpc>
                        <a:spcAft>
                          <a:spcPts val="0"/>
                        </a:spcAft>
                      </a:pPr>
                      <a:r>
                        <a:rPr lang="en-US" sz="2000" dirty="0" smtClean="0">
                          <a:effectLst/>
                        </a:rPr>
                        <a:t>% </a:t>
                      </a:r>
                      <a:r>
                        <a:rPr lang="en-US" sz="2000" dirty="0">
                          <a:effectLst/>
                        </a:rPr>
                        <a:t>of N</a:t>
                      </a:r>
                      <a:endParaRPr lang="ru-RU"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dirty="0">
                          <a:effectLst/>
                        </a:rPr>
                        <a:t>Have the strategy to achieve this goal, % of N</a:t>
                      </a:r>
                      <a:endParaRPr lang="ru-RU" sz="2000" dirty="0">
                        <a:effectLst/>
                        <a:latin typeface="Calibri"/>
                        <a:ea typeface="Calibri"/>
                        <a:cs typeface="Times New Roman"/>
                      </a:endParaRPr>
                    </a:p>
                  </a:txBody>
                  <a:tcPr marL="68580" marR="68580" marT="0" marB="0"/>
                </a:tc>
              </a:tr>
              <a:tr h="393551">
                <a:tc>
                  <a:txBody>
                    <a:bodyPr/>
                    <a:lstStyle/>
                    <a:p>
                      <a:pPr algn="just">
                        <a:lnSpc>
                          <a:spcPct val="115000"/>
                        </a:lnSpc>
                        <a:spcAft>
                          <a:spcPts val="0"/>
                        </a:spcAft>
                      </a:pPr>
                      <a:r>
                        <a:rPr lang="en-US" sz="2000">
                          <a:effectLst/>
                        </a:rPr>
                        <a:t>N of all respondents in the survey</a:t>
                      </a:r>
                      <a:endParaRPr lang="ru-RU" sz="200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2000">
                          <a:effectLst/>
                        </a:rPr>
                        <a:t>160</a:t>
                      </a:r>
                      <a:r>
                        <a:rPr lang="en-US" sz="2000">
                          <a:effectLst/>
                        </a:rPr>
                        <a:t>0</a:t>
                      </a:r>
                      <a:endParaRPr lang="ru-RU"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ru-RU" sz="2000">
                          <a:effectLst/>
                        </a:rPr>
                        <a:t>160</a:t>
                      </a:r>
                      <a:r>
                        <a:rPr lang="en-US" sz="2000">
                          <a:effectLst/>
                        </a:rPr>
                        <a:t>0</a:t>
                      </a:r>
                      <a:endParaRPr lang="ru-RU" sz="2000">
                        <a:effectLst/>
                        <a:latin typeface="Calibri"/>
                        <a:ea typeface="Calibri"/>
                        <a:cs typeface="Times New Roman"/>
                      </a:endParaRPr>
                    </a:p>
                  </a:txBody>
                  <a:tcPr marL="68580" marR="68580" marT="0" marB="0" anchor="ctr"/>
                </a:tc>
              </a:tr>
              <a:tr h="393551">
                <a:tc>
                  <a:txBody>
                    <a:bodyPr/>
                    <a:lstStyle/>
                    <a:p>
                      <a:pPr algn="just">
                        <a:lnSpc>
                          <a:spcPct val="115000"/>
                        </a:lnSpc>
                        <a:spcAft>
                          <a:spcPts val="0"/>
                        </a:spcAft>
                      </a:pPr>
                      <a:r>
                        <a:rPr lang="en-US" sz="2000">
                          <a:effectLst/>
                        </a:rPr>
                        <a:t>Do not have any strategic goal</a:t>
                      </a:r>
                      <a:endParaRPr lang="ru-RU" sz="20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a:effectLst/>
                        </a:rPr>
                        <a:t>53</a:t>
                      </a:r>
                      <a:endParaRPr lang="ru-RU"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a:effectLst/>
                        </a:rPr>
                        <a:t>-</a:t>
                      </a:r>
                      <a:endParaRPr lang="ru-RU" sz="2000">
                        <a:effectLst/>
                        <a:latin typeface="Calibri"/>
                        <a:ea typeface="Calibri"/>
                        <a:cs typeface="Times New Roman"/>
                      </a:endParaRPr>
                    </a:p>
                  </a:txBody>
                  <a:tcPr marL="68580" marR="68580" marT="0" marB="0" anchor="ctr"/>
                </a:tc>
              </a:tr>
              <a:tr h="393551">
                <a:tc>
                  <a:txBody>
                    <a:bodyPr/>
                    <a:lstStyle/>
                    <a:p>
                      <a:pPr algn="just">
                        <a:lnSpc>
                          <a:spcPct val="115000"/>
                        </a:lnSpc>
                        <a:spcAft>
                          <a:spcPts val="0"/>
                        </a:spcAft>
                      </a:pPr>
                      <a:r>
                        <a:rPr lang="en-US" sz="2000">
                          <a:effectLst/>
                        </a:rPr>
                        <a:t>Difficult to say</a:t>
                      </a:r>
                      <a:endParaRPr lang="ru-RU" sz="20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a:effectLst/>
                        </a:rPr>
                        <a:t>3</a:t>
                      </a:r>
                      <a:endParaRPr lang="ru-RU"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a:effectLst/>
                        </a:rPr>
                        <a:t>-</a:t>
                      </a:r>
                      <a:endParaRPr lang="ru-RU" sz="2000">
                        <a:effectLst/>
                        <a:latin typeface="Calibri"/>
                        <a:ea typeface="Calibri"/>
                        <a:cs typeface="Times New Roman"/>
                      </a:endParaRPr>
                    </a:p>
                  </a:txBody>
                  <a:tcPr marL="68580" marR="68580" marT="0" marB="0" anchor="ctr"/>
                </a:tc>
              </a:tr>
              <a:tr h="393551">
                <a:tc>
                  <a:txBody>
                    <a:bodyPr/>
                    <a:lstStyle/>
                    <a:p>
                      <a:pPr algn="just">
                        <a:lnSpc>
                          <a:spcPct val="115000"/>
                        </a:lnSpc>
                        <a:spcAft>
                          <a:spcPts val="0"/>
                        </a:spcAft>
                      </a:pPr>
                      <a:r>
                        <a:rPr lang="en-US" sz="2000">
                          <a:effectLst/>
                        </a:rPr>
                        <a:t>Have at least one strategic goal, i.e.</a:t>
                      </a:r>
                      <a:endParaRPr lang="ru-RU" sz="20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a:effectLst/>
                        </a:rPr>
                        <a:t>44</a:t>
                      </a:r>
                      <a:endParaRPr lang="ru-RU"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b="1" dirty="0">
                          <a:solidFill>
                            <a:srgbClr val="FF0000"/>
                          </a:solidFill>
                          <a:effectLst/>
                        </a:rPr>
                        <a:t>26</a:t>
                      </a:r>
                      <a:endParaRPr lang="ru-RU" sz="2000" b="1" dirty="0">
                        <a:solidFill>
                          <a:srgbClr val="FF0000"/>
                        </a:solidFill>
                        <a:effectLst/>
                        <a:latin typeface="Calibri"/>
                        <a:ea typeface="Calibri"/>
                        <a:cs typeface="Times New Roman"/>
                      </a:endParaRPr>
                    </a:p>
                  </a:txBody>
                  <a:tcPr marL="68580" marR="68580" marT="0" marB="0" anchor="ctr"/>
                </a:tc>
              </a:tr>
              <a:tr h="393551">
                <a:tc>
                  <a:txBody>
                    <a:bodyPr/>
                    <a:lstStyle/>
                    <a:p>
                      <a:pPr algn="r">
                        <a:lnSpc>
                          <a:spcPct val="115000"/>
                        </a:lnSpc>
                        <a:spcAft>
                          <a:spcPts val="0"/>
                        </a:spcAft>
                      </a:pPr>
                      <a:r>
                        <a:rPr lang="en-US" sz="2000">
                          <a:effectLst/>
                        </a:rPr>
                        <a:t>To improve their housing conditions</a:t>
                      </a:r>
                      <a:endParaRPr lang="ru-RU" sz="200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2000">
                          <a:effectLst/>
                        </a:rPr>
                        <a:t>31</a:t>
                      </a:r>
                      <a:endParaRPr lang="ru-RU"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ru-RU" sz="2000">
                          <a:effectLst/>
                        </a:rPr>
                        <a:t>15</a:t>
                      </a:r>
                      <a:endParaRPr lang="ru-RU" sz="2000">
                        <a:effectLst/>
                        <a:latin typeface="Calibri"/>
                        <a:ea typeface="Calibri"/>
                        <a:cs typeface="Times New Roman"/>
                      </a:endParaRPr>
                    </a:p>
                  </a:txBody>
                  <a:tcPr marL="68580" marR="68580" marT="0" marB="0" anchor="ctr"/>
                </a:tc>
              </a:tr>
              <a:tr h="393551">
                <a:tc>
                  <a:txBody>
                    <a:bodyPr/>
                    <a:lstStyle/>
                    <a:p>
                      <a:pPr algn="r">
                        <a:lnSpc>
                          <a:spcPct val="115000"/>
                        </a:lnSpc>
                        <a:spcAft>
                          <a:spcPts val="0"/>
                        </a:spcAft>
                      </a:pPr>
                      <a:r>
                        <a:rPr lang="en-US" sz="2000">
                          <a:effectLst/>
                        </a:rPr>
                        <a:t>To get education </a:t>
                      </a:r>
                      <a:endParaRPr lang="ru-RU" sz="200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2000">
                          <a:effectLst/>
                        </a:rPr>
                        <a:t>26</a:t>
                      </a:r>
                      <a:endParaRPr lang="ru-RU"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ru-RU" sz="2000">
                          <a:effectLst/>
                        </a:rPr>
                        <a:t>11</a:t>
                      </a:r>
                      <a:endParaRPr lang="ru-RU" sz="2000">
                        <a:effectLst/>
                        <a:latin typeface="Calibri"/>
                        <a:ea typeface="Calibri"/>
                        <a:cs typeface="Times New Roman"/>
                      </a:endParaRPr>
                    </a:p>
                  </a:txBody>
                  <a:tcPr marL="68580" marR="68580" marT="0" marB="0" anchor="ctr"/>
                </a:tc>
              </a:tr>
              <a:tr h="393551">
                <a:tc>
                  <a:txBody>
                    <a:bodyPr/>
                    <a:lstStyle/>
                    <a:p>
                      <a:pPr algn="r">
                        <a:lnSpc>
                          <a:spcPct val="115000"/>
                        </a:lnSpc>
                        <a:spcAft>
                          <a:spcPts val="0"/>
                        </a:spcAft>
                      </a:pPr>
                      <a:r>
                        <a:rPr lang="en-US" sz="2000">
                          <a:effectLst/>
                        </a:rPr>
                        <a:t>To open their own business</a:t>
                      </a:r>
                      <a:endParaRPr lang="ru-RU" sz="200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2000">
                          <a:effectLst/>
                        </a:rPr>
                        <a:t>21</a:t>
                      </a:r>
                      <a:endParaRPr lang="ru-RU"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ru-RU" sz="2000">
                          <a:effectLst/>
                        </a:rPr>
                        <a:t>4</a:t>
                      </a:r>
                      <a:endParaRPr lang="ru-RU" sz="2000">
                        <a:effectLst/>
                        <a:latin typeface="Calibri"/>
                        <a:ea typeface="Calibri"/>
                        <a:cs typeface="Times New Roman"/>
                      </a:endParaRPr>
                    </a:p>
                  </a:txBody>
                  <a:tcPr marL="68580" marR="68580" marT="0" marB="0" anchor="ctr"/>
                </a:tc>
              </a:tr>
              <a:tr h="393551">
                <a:tc>
                  <a:txBody>
                    <a:bodyPr/>
                    <a:lstStyle/>
                    <a:p>
                      <a:pPr algn="r">
                        <a:lnSpc>
                          <a:spcPct val="115000"/>
                        </a:lnSpc>
                        <a:spcAft>
                          <a:spcPts val="0"/>
                        </a:spcAft>
                      </a:pPr>
                      <a:r>
                        <a:rPr lang="en-US" sz="2000" dirty="0">
                          <a:effectLst/>
                        </a:rPr>
                        <a:t>To financially prepare for the retirement</a:t>
                      </a:r>
                      <a:endParaRPr lang="ru-RU"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2000" dirty="0">
                          <a:effectLst/>
                        </a:rPr>
                        <a:t>20</a:t>
                      </a:r>
                      <a:endParaRPr lang="ru-RU"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ru-RU" sz="2000" b="1" dirty="0">
                          <a:solidFill>
                            <a:srgbClr val="FF0000"/>
                          </a:solidFill>
                          <a:effectLst/>
                        </a:rPr>
                        <a:t>3</a:t>
                      </a:r>
                      <a:endParaRPr lang="ru-RU" sz="2000" b="1" dirty="0">
                        <a:solidFill>
                          <a:srgbClr val="FF0000"/>
                        </a:solidFill>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408706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Subtitle 2"/>
          <p:cNvSpPr>
            <a:spLocks noGrp="1"/>
          </p:cNvSpPr>
          <p:nvPr>
            <p:ph type="subTitle" idx="1"/>
          </p:nvPr>
        </p:nvSpPr>
        <p:spPr>
          <a:xfrm>
            <a:off x="1371600" y="4468813"/>
            <a:ext cx="6400800" cy="908050"/>
          </a:xfrm>
        </p:spPr>
        <p:txBody>
          <a:bodyPr/>
          <a:lstStyle/>
          <a:p>
            <a:r>
              <a:rPr lang="ru-RU" sz="1200" dirty="0" smtClean="0">
                <a:solidFill>
                  <a:srgbClr val="003F82"/>
                </a:solidFill>
                <a:latin typeface="Myriad Pro"/>
                <a:ea typeface="ＭＳ Ｐゴシック"/>
                <a:cs typeface="ＭＳ Ｐゴシック"/>
              </a:rPr>
              <a:t>20, </a:t>
            </a:r>
            <a:r>
              <a:rPr lang="ru-RU" sz="1200" dirty="0" err="1" smtClean="0">
                <a:solidFill>
                  <a:srgbClr val="003F82"/>
                </a:solidFill>
                <a:latin typeface="Myriad Pro"/>
                <a:ea typeface="ＭＳ Ｐゴシック"/>
                <a:cs typeface="ＭＳ Ｐゴシック"/>
              </a:rPr>
              <a:t>Myasnitskaya</a:t>
            </a:r>
            <a:r>
              <a:rPr lang="ru-RU" sz="1200" dirty="0" smtClean="0">
                <a:solidFill>
                  <a:srgbClr val="003F82"/>
                </a:solidFill>
                <a:latin typeface="Myriad Pro"/>
                <a:ea typeface="ＭＳ Ｐゴシック"/>
                <a:cs typeface="ＭＳ Ｐゴシック"/>
              </a:rPr>
              <a:t> </a:t>
            </a:r>
            <a:r>
              <a:rPr lang="ru-RU" sz="1200" dirty="0" err="1" smtClean="0">
                <a:solidFill>
                  <a:srgbClr val="003F82"/>
                </a:solidFill>
                <a:latin typeface="Myriad Pro"/>
                <a:ea typeface="ＭＳ Ｐゴシック"/>
                <a:cs typeface="ＭＳ Ｐゴシック"/>
              </a:rPr>
              <a:t>str</a:t>
            </a:r>
            <a:r>
              <a:rPr lang="ru-RU" sz="1200" dirty="0" smtClean="0">
                <a:solidFill>
                  <a:srgbClr val="003F82"/>
                </a:solidFill>
                <a:latin typeface="Myriad Pro"/>
                <a:ea typeface="ＭＳ Ｐゴシック"/>
                <a:cs typeface="ＭＳ Ｐゴシック"/>
              </a:rPr>
              <a:t>., </a:t>
            </a:r>
            <a:r>
              <a:rPr lang="ru-RU" sz="1200" dirty="0" err="1" smtClean="0">
                <a:solidFill>
                  <a:srgbClr val="003F82"/>
                </a:solidFill>
                <a:latin typeface="Myriad Pro"/>
                <a:ea typeface="ＭＳ Ｐゴシック"/>
                <a:cs typeface="ＭＳ Ｐゴシック"/>
              </a:rPr>
              <a:t>Moscow</a:t>
            </a:r>
            <a:r>
              <a:rPr lang="ru-RU" sz="1200" dirty="0" smtClean="0">
                <a:solidFill>
                  <a:srgbClr val="003F82"/>
                </a:solidFill>
                <a:latin typeface="Myriad Pro"/>
                <a:ea typeface="ＭＳ Ｐゴシック"/>
                <a:cs typeface="ＭＳ Ｐゴシック"/>
              </a:rPr>
              <a:t>, </a:t>
            </a:r>
            <a:r>
              <a:rPr lang="ru-RU" sz="1200" dirty="0" err="1" smtClean="0">
                <a:solidFill>
                  <a:srgbClr val="003F82"/>
                </a:solidFill>
                <a:latin typeface="Myriad Pro"/>
                <a:ea typeface="ＭＳ Ｐゴシック"/>
                <a:cs typeface="ＭＳ Ｐゴシック"/>
              </a:rPr>
              <a:t>Russia</a:t>
            </a:r>
            <a:r>
              <a:rPr lang="ru-RU" sz="1200" dirty="0" smtClean="0">
                <a:solidFill>
                  <a:srgbClr val="003F82"/>
                </a:solidFill>
                <a:latin typeface="Myriad Pro"/>
                <a:ea typeface="ＭＳ Ｐゴシック"/>
                <a:cs typeface="ＭＳ Ｐゴシック"/>
              </a:rPr>
              <a:t>, 101000</a:t>
            </a:r>
          </a:p>
          <a:p>
            <a:r>
              <a:rPr lang="ru-RU" sz="1200" dirty="0" err="1" smtClean="0">
                <a:solidFill>
                  <a:srgbClr val="003F82"/>
                </a:solidFill>
                <a:latin typeface="Myriad Pro"/>
                <a:ea typeface="ＭＳ Ｐゴシック"/>
                <a:cs typeface="ＭＳ Ｐゴシック"/>
              </a:rPr>
              <a:t>Tel</a:t>
            </a:r>
            <a:r>
              <a:rPr lang="ru-RU" sz="1200" dirty="0" smtClean="0">
                <a:solidFill>
                  <a:srgbClr val="003F82"/>
                </a:solidFill>
                <a:latin typeface="Myriad Pro"/>
                <a:ea typeface="ＭＳ Ｐゴシック"/>
                <a:cs typeface="ＭＳ Ｐゴシック"/>
              </a:rPr>
              <a:t>.: +7 (495) 628-8829, </a:t>
            </a:r>
            <a:r>
              <a:rPr lang="ru-RU" sz="1200" dirty="0" err="1" smtClean="0">
                <a:solidFill>
                  <a:srgbClr val="003F82"/>
                </a:solidFill>
                <a:latin typeface="Myriad Pro"/>
                <a:ea typeface="ＭＳ Ｐゴシック"/>
                <a:cs typeface="ＭＳ Ｐゴシック"/>
              </a:rPr>
              <a:t>Fax</a:t>
            </a:r>
            <a:r>
              <a:rPr lang="ru-RU" sz="1200" dirty="0" smtClean="0">
                <a:solidFill>
                  <a:srgbClr val="003F82"/>
                </a:solidFill>
                <a:latin typeface="Myriad Pro"/>
                <a:ea typeface="ＭＳ Ｐゴシック"/>
                <a:cs typeface="ＭＳ Ｐゴシック"/>
              </a:rPr>
              <a:t>: +7 (495) 628-7931</a:t>
            </a:r>
            <a:endParaRPr lang="en-US" sz="1200" dirty="0" smtClean="0">
              <a:solidFill>
                <a:srgbClr val="003F82"/>
              </a:solidFill>
              <a:latin typeface="Myriad Pro"/>
              <a:ea typeface="ＭＳ Ｐゴシック"/>
              <a:cs typeface="ＭＳ Ｐゴシック"/>
            </a:endParaRPr>
          </a:p>
          <a:p>
            <a:r>
              <a:rPr lang="en-US" sz="1200" dirty="0" smtClean="0">
                <a:solidFill>
                  <a:srgbClr val="003F82"/>
                </a:solidFill>
                <a:latin typeface="Myriad Pro"/>
                <a:ea typeface="ＭＳ Ｐゴシック"/>
                <a:cs typeface="ＭＳ Ｐゴシック"/>
              </a:rPr>
              <a:t>www.hse.ru</a:t>
            </a:r>
            <a:endParaRPr lang="ru-RU" sz="1200" dirty="0" smtClean="0">
              <a:solidFill>
                <a:srgbClr val="003F82"/>
              </a:solidFill>
              <a:latin typeface="Myriad Pro"/>
              <a:ea typeface="ＭＳ Ｐゴシック"/>
              <a:cs typeface="ＭＳ Ｐゴシック"/>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a:solidFill>
                  <a:schemeClr val="bg1"/>
                </a:solidFill>
              </a:rPr>
              <a:t>Higher School of Economics , </a:t>
            </a:r>
            <a:r>
              <a:rPr lang="en-US" sz="800">
                <a:solidFill>
                  <a:schemeClr val="bg1"/>
                </a:solidFill>
              </a:rPr>
              <a:t>Moscow</a:t>
            </a:r>
            <a:r>
              <a:rPr lang="ru-RU" sz="800">
                <a:solidFill>
                  <a:schemeClr val="bg1"/>
                </a:solidFill>
              </a:rPr>
              <a:t>, 201</a:t>
            </a:r>
            <a:r>
              <a:rPr lang="en-US" sz="800">
                <a:solidFill>
                  <a:schemeClr val="bg1"/>
                </a:solidFill>
              </a:rPr>
              <a:t>2</a:t>
            </a:r>
            <a:endParaRPr lang="ru-RU" sz="800">
              <a:solidFill>
                <a:schemeClr val="bg1"/>
              </a:solidFill>
            </a:endParaRPr>
          </a:p>
        </p:txBody>
      </p:sp>
      <p:sp>
        <p:nvSpPr>
          <p:cNvPr id="14339" name="Title 1"/>
          <p:cNvSpPr txBox="1">
            <a:spLocks/>
          </p:cNvSpPr>
          <p:nvPr/>
        </p:nvSpPr>
        <p:spPr bwMode="auto">
          <a:xfrm>
            <a:off x="1428750" y="428625"/>
            <a:ext cx="5872163" cy="412750"/>
          </a:xfrm>
          <a:prstGeom prst="rect">
            <a:avLst/>
          </a:prstGeom>
          <a:noFill/>
          <a:ln w="9525">
            <a:noFill/>
            <a:miter lim="800000"/>
            <a:headEnd/>
            <a:tailEnd/>
          </a:ln>
        </p:spPr>
        <p:txBody>
          <a:bodyPr anchor="ctr"/>
          <a:lstStyle/>
          <a:p>
            <a:r>
              <a:rPr lang="en-US" sz="2800" dirty="0" smtClean="0">
                <a:solidFill>
                  <a:schemeClr val="bg1"/>
                </a:solidFill>
                <a:latin typeface="Myriad Pro"/>
              </a:rPr>
              <a:t>Research problem</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180542" y="1374636"/>
            <a:ext cx="8436841" cy="4524315"/>
          </a:xfrm>
          <a:prstGeom prst="rect">
            <a:avLst/>
          </a:prstGeom>
          <a:noFill/>
          <a:ln w="9525">
            <a:noFill/>
            <a:miter lim="800000"/>
            <a:headEnd/>
            <a:tailEnd/>
          </a:ln>
        </p:spPr>
        <p:txBody>
          <a:bodyPr wrap="square">
            <a:spAutoFit/>
          </a:bodyPr>
          <a:lstStyle/>
          <a:p>
            <a:r>
              <a:rPr lang="en-US" sz="2400" b="1" dirty="0" smtClean="0">
                <a:solidFill>
                  <a:srgbClr val="003F82"/>
                </a:solidFill>
              </a:rPr>
              <a:t>Theoretical problem</a:t>
            </a:r>
            <a:endParaRPr lang="en-US" sz="2000" dirty="0">
              <a:solidFill>
                <a:srgbClr val="003F82"/>
              </a:solidFill>
            </a:endParaRPr>
          </a:p>
          <a:p>
            <a:endParaRPr lang="en-US" sz="2000" dirty="0">
              <a:solidFill>
                <a:srgbClr val="003F82"/>
              </a:solidFill>
            </a:endParaRPr>
          </a:p>
          <a:p>
            <a:r>
              <a:rPr lang="en-US" sz="2000" dirty="0" smtClean="0">
                <a:solidFill>
                  <a:srgbClr val="003F82"/>
                </a:solidFill>
              </a:rPr>
              <a:t>The concept of ‘strategy’ in sociology was introduced to avoid both extremes: </a:t>
            </a:r>
            <a:r>
              <a:rPr lang="en-US" sz="2000" dirty="0">
                <a:solidFill>
                  <a:srgbClr val="003F82"/>
                </a:solidFill>
              </a:rPr>
              <a:t>structural determinism </a:t>
            </a:r>
            <a:r>
              <a:rPr lang="en-US" sz="2000" dirty="0" smtClean="0">
                <a:solidFill>
                  <a:srgbClr val="003F82"/>
                </a:solidFill>
              </a:rPr>
              <a:t>and </a:t>
            </a:r>
            <a:r>
              <a:rPr lang="en-US" sz="2000" dirty="0">
                <a:solidFill>
                  <a:srgbClr val="003F82"/>
                </a:solidFill>
              </a:rPr>
              <a:t>excessive </a:t>
            </a:r>
            <a:r>
              <a:rPr lang="en-US" sz="2000" dirty="0" smtClean="0">
                <a:solidFill>
                  <a:srgbClr val="003F82"/>
                </a:solidFill>
              </a:rPr>
              <a:t>voluntarism in explanation of human </a:t>
            </a:r>
            <a:r>
              <a:rPr lang="en-US" sz="2000" dirty="0" err="1" smtClean="0">
                <a:solidFill>
                  <a:srgbClr val="003F82"/>
                </a:solidFill>
              </a:rPr>
              <a:t>behaviour</a:t>
            </a:r>
            <a:r>
              <a:rPr lang="en-US" sz="2000" dirty="0" smtClean="0">
                <a:solidFill>
                  <a:srgbClr val="003F82"/>
                </a:solidFill>
              </a:rPr>
              <a:t>. </a:t>
            </a:r>
          </a:p>
          <a:p>
            <a:endParaRPr lang="en-US" sz="2000" dirty="0" smtClean="0">
              <a:solidFill>
                <a:srgbClr val="003F82"/>
              </a:solidFill>
            </a:endParaRPr>
          </a:p>
          <a:p>
            <a:r>
              <a:rPr lang="en-US" sz="2000" dirty="0" smtClean="0">
                <a:solidFill>
                  <a:srgbClr val="003F82"/>
                </a:solidFill>
              </a:rPr>
              <a:t>Even </a:t>
            </a:r>
            <a:r>
              <a:rPr lang="en-US" sz="2000" dirty="0">
                <a:solidFill>
                  <a:srgbClr val="003F82"/>
                </a:solidFill>
              </a:rPr>
              <a:t>though sociologists agree about the ambition of this concept, the way this concept is defined and operationalized for </a:t>
            </a:r>
            <a:r>
              <a:rPr lang="en-US" sz="2000" dirty="0" smtClean="0">
                <a:solidFill>
                  <a:srgbClr val="003F82"/>
                </a:solidFill>
              </a:rPr>
              <a:t>empirical </a:t>
            </a:r>
            <a:r>
              <a:rPr lang="en-US" sz="2000" dirty="0">
                <a:solidFill>
                  <a:srgbClr val="003F82"/>
                </a:solidFill>
              </a:rPr>
              <a:t>research is still at issue. </a:t>
            </a:r>
            <a:endParaRPr lang="en-US" sz="2000" dirty="0" smtClean="0">
              <a:solidFill>
                <a:srgbClr val="003F82"/>
              </a:solidFill>
            </a:endParaRPr>
          </a:p>
          <a:p>
            <a:endParaRPr lang="en-US" sz="2000" dirty="0">
              <a:solidFill>
                <a:srgbClr val="003F82"/>
              </a:solidFill>
            </a:endParaRPr>
          </a:p>
          <a:p>
            <a:r>
              <a:rPr lang="en-US" sz="2400" b="1" dirty="0">
                <a:solidFill>
                  <a:srgbClr val="003F82"/>
                </a:solidFill>
              </a:rPr>
              <a:t>Practical reason </a:t>
            </a:r>
            <a:endParaRPr lang="en-US" sz="2400" b="1" dirty="0" smtClean="0">
              <a:solidFill>
                <a:srgbClr val="003F82"/>
              </a:solidFill>
            </a:endParaRPr>
          </a:p>
          <a:p>
            <a:endParaRPr lang="en-US" sz="2000" dirty="0" smtClean="0">
              <a:solidFill>
                <a:srgbClr val="003F82"/>
              </a:solidFill>
            </a:endParaRPr>
          </a:p>
          <a:p>
            <a:r>
              <a:rPr lang="en-US" sz="2000" dirty="0" smtClean="0">
                <a:solidFill>
                  <a:srgbClr val="003F82"/>
                </a:solidFill>
              </a:rPr>
              <a:t>Short horizon of financial planning, lack of retirement savings, lack of savings and consumption smoothing in Russia.</a:t>
            </a:r>
            <a:endParaRPr lang="ru-RU" sz="2000" dirty="0">
              <a:solidFill>
                <a:srgbClr val="003F8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a:solidFill>
                  <a:schemeClr val="bg1"/>
                </a:solidFill>
              </a:rPr>
              <a:t>Higher School of Economics , </a:t>
            </a:r>
            <a:r>
              <a:rPr lang="en-US" sz="800">
                <a:solidFill>
                  <a:schemeClr val="bg1"/>
                </a:solidFill>
              </a:rPr>
              <a:t>Moscow</a:t>
            </a:r>
            <a:r>
              <a:rPr lang="ru-RU" sz="800">
                <a:solidFill>
                  <a:schemeClr val="bg1"/>
                </a:solidFill>
              </a:rPr>
              <a:t>, 201</a:t>
            </a:r>
            <a:r>
              <a:rPr lang="en-US" sz="800">
                <a:solidFill>
                  <a:schemeClr val="bg1"/>
                </a:solidFill>
              </a:rPr>
              <a:t>2</a:t>
            </a:r>
            <a:endParaRPr lang="ru-RU" sz="800">
              <a:solidFill>
                <a:schemeClr val="bg1"/>
              </a:solidFill>
            </a:endParaRPr>
          </a:p>
        </p:txBody>
      </p:sp>
      <p:sp>
        <p:nvSpPr>
          <p:cNvPr id="14339" name="Title 1"/>
          <p:cNvSpPr txBox="1">
            <a:spLocks/>
          </p:cNvSpPr>
          <p:nvPr/>
        </p:nvSpPr>
        <p:spPr bwMode="auto">
          <a:xfrm>
            <a:off x="1428750" y="428625"/>
            <a:ext cx="5872163" cy="412750"/>
          </a:xfrm>
          <a:prstGeom prst="rect">
            <a:avLst/>
          </a:prstGeom>
          <a:noFill/>
          <a:ln w="9525">
            <a:noFill/>
            <a:miter lim="800000"/>
            <a:headEnd/>
            <a:tailEnd/>
          </a:ln>
        </p:spPr>
        <p:txBody>
          <a:bodyPr anchor="ctr"/>
          <a:lstStyle/>
          <a:p>
            <a:r>
              <a:rPr lang="en-US" sz="2800" dirty="0" smtClean="0">
                <a:solidFill>
                  <a:schemeClr val="bg1"/>
                </a:solidFill>
                <a:latin typeface="Myriad Pro"/>
              </a:rPr>
              <a:t>Discussion </a:t>
            </a:r>
            <a:r>
              <a:rPr lang="en-US" sz="2800" dirty="0" smtClean="0">
                <a:solidFill>
                  <a:schemeClr val="bg1"/>
                </a:solidFill>
                <a:latin typeface="Myriad Pro"/>
              </a:rPr>
              <a:t>points</a:t>
            </a:r>
            <a:r>
              <a:rPr lang="ru-RU" sz="2800" dirty="0" smtClean="0">
                <a:solidFill>
                  <a:schemeClr val="bg1"/>
                </a:solidFill>
                <a:latin typeface="Myriad Pro"/>
              </a:rPr>
              <a:t> </a:t>
            </a:r>
            <a:r>
              <a:rPr lang="en-US" sz="2800" dirty="0" smtClean="0">
                <a:solidFill>
                  <a:schemeClr val="bg1"/>
                </a:solidFill>
                <a:latin typeface="Myriad Pro"/>
              </a:rPr>
              <a:t>in theory</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180542" y="2440781"/>
            <a:ext cx="8436841" cy="1754326"/>
          </a:xfrm>
          <a:prstGeom prst="rect">
            <a:avLst/>
          </a:prstGeom>
          <a:noFill/>
          <a:ln w="9525">
            <a:noFill/>
            <a:miter lim="800000"/>
            <a:headEnd/>
            <a:tailEnd/>
          </a:ln>
        </p:spPr>
        <p:txBody>
          <a:bodyPr wrap="square">
            <a:spAutoFit/>
          </a:bodyPr>
          <a:lstStyle/>
          <a:p>
            <a:pPr marL="342900" indent="-342900">
              <a:buFont typeface="Arial" pitchFamily="34" charset="0"/>
              <a:buChar char="•"/>
            </a:pPr>
            <a:r>
              <a:rPr lang="en-US" sz="2400" b="1" dirty="0" smtClean="0">
                <a:solidFill>
                  <a:srgbClr val="003F82"/>
                </a:solidFill>
              </a:rPr>
              <a:t>Between action and structure</a:t>
            </a:r>
            <a:endParaRPr lang="en-US" sz="2000" dirty="0">
              <a:solidFill>
                <a:srgbClr val="003F82"/>
              </a:solidFill>
            </a:endParaRPr>
          </a:p>
          <a:p>
            <a:pPr marL="342900" indent="-342900">
              <a:buFont typeface="Arial" pitchFamily="34" charset="0"/>
              <a:buChar char="•"/>
            </a:pPr>
            <a:endParaRPr lang="en-US" sz="2000" dirty="0">
              <a:solidFill>
                <a:srgbClr val="003F82"/>
              </a:solidFill>
            </a:endParaRPr>
          </a:p>
          <a:p>
            <a:pPr marL="342900" indent="-342900">
              <a:buFont typeface="Arial" pitchFamily="34" charset="0"/>
              <a:buChar char="•"/>
            </a:pPr>
            <a:endParaRPr lang="en-US" sz="2000" dirty="0">
              <a:solidFill>
                <a:srgbClr val="003F82"/>
              </a:solidFill>
            </a:endParaRPr>
          </a:p>
          <a:p>
            <a:pPr marL="342900" indent="-342900">
              <a:buFont typeface="Arial" pitchFamily="34" charset="0"/>
              <a:buChar char="•"/>
            </a:pPr>
            <a:r>
              <a:rPr lang="en-US" sz="2400" b="1" dirty="0" smtClean="0">
                <a:solidFill>
                  <a:srgbClr val="003F82"/>
                </a:solidFill>
              </a:rPr>
              <a:t>Social (dis)</a:t>
            </a:r>
            <a:r>
              <a:rPr lang="en-US" sz="2400" b="1" dirty="0" err="1" smtClean="0">
                <a:solidFill>
                  <a:srgbClr val="003F82"/>
                </a:solidFill>
              </a:rPr>
              <a:t>embededdness</a:t>
            </a:r>
            <a:r>
              <a:rPr lang="en-US" sz="2400" b="1" dirty="0" smtClean="0">
                <a:solidFill>
                  <a:srgbClr val="003F82"/>
                </a:solidFill>
              </a:rPr>
              <a:t> of rationality</a:t>
            </a:r>
          </a:p>
          <a:p>
            <a:pPr marL="342900" indent="-342900">
              <a:buFont typeface="Arial" pitchFamily="34" charset="0"/>
              <a:buChar char="•"/>
            </a:pPr>
            <a:endParaRPr lang="en-US" sz="2000" dirty="0" smtClean="0">
              <a:solidFill>
                <a:srgbClr val="003F82"/>
              </a:solidFill>
            </a:endParaRPr>
          </a:p>
        </p:txBody>
      </p:sp>
    </p:spTree>
    <p:extLst>
      <p:ext uri="{BB962C8B-B14F-4D97-AF65-F5344CB8AC3E}">
        <p14:creationId xmlns:p14="http://schemas.microsoft.com/office/powerpoint/2010/main" val="1206153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a:solidFill>
                  <a:schemeClr val="bg1"/>
                </a:solidFill>
              </a:rPr>
              <a:t>Higher School of Economics , </a:t>
            </a:r>
            <a:r>
              <a:rPr lang="en-US" sz="800">
                <a:solidFill>
                  <a:schemeClr val="bg1"/>
                </a:solidFill>
              </a:rPr>
              <a:t>Moscow</a:t>
            </a:r>
            <a:r>
              <a:rPr lang="ru-RU" sz="800">
                <a:solidFill>
                  <a:schemeClr val="bg1"/>
                </a:solidFill>
              </a:rPr>
              <a:t>, 201</a:t>
            </a:r>
            <a:r>
              <a:rPr lang="en-US" sz="800">
                <a:solidFill>
                  <a:schemeClr val="bg1"/>
                </a:solidFill>
              </a:rPr>
              <a:t>2</a:t>
            </a:r>
            <a:endParaRPr lang="ru-RU" sz="800">
              <a:solidFill>
                <a:schemeClr val="bg1"/>
              </a:solidFill>
            </a:endParaRPr>
          </a:p>
        </p:txBody>
      </p:sp>
      <p:sp>
        <p:nvSpPr>
          <p:cNvPr id="14339" name="Title 1"/>
          <p:cNvSpPr txBox="1">
            <a:spLocks/>
          </p:cNvSpPr>
          <p:nvPr/>
        </p:nvSpPr>
        <p:spPr bwMode="auto">
          <a:xfrm>
            <a:off x="1428750" y="428624"/>
            <a:ext cx="7936923" cy="693593"/>
          </a:xfrm>
          <a:prstGeom prst="rect">
            <a:avLst/>
          </a:prstGeom>
          <a:noFill/>
          <a:ln w="9525">
            <a:noFill/>
            <a:miter lim="800000"/>
            <a:headEnd/>
            <a:tailEnd/>
          </a:ln>
        </p:spPr>
        <p:txBody>
          <a:bodyPr anchor="ctr"/>
          <a:lstStyle/>
          <a:p>
            <a:r>
              <a:rPr lang="en-US" sz="2800" dirty="0" smtClean="0">
                <a:solidFill>
                  <a:schemeClr val="bg1"/>
                </a:solidFill>
                <a:latin typeface="Myriad Pro"/>
              </a:rPr>
              <a:t>Between action and structure</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55588" y="1397519"/>
            <a:ext cx="8888412" cy="3785652"/>
          </a:xfrm>
          <a:prstGeom prst="rect">
            <a:avLst/>
          </a:prstGeom>
          <a:noFill/>
          <a:ln w="9525">
            <a:noFill/>
            <a:miter lim="800000"/>
            <a:headEnd/>
            <a:tailEnd/>
          </a:ln>
        </p:spPr>
        <p:txBody>
          <a:bodyPr wrap="square">
            <a:spAutoFit/>
          </a:bodyPr>
          <a:lstStyle/>
          <a:p>
            <a:pPr>
              <a:spcBef>
                <a:spcPts val="1800"/>
              </a:spcBef>
            </a:pPr>
            <a:r>
              <a:rPr lang="en-US" sz="2000" dirty="0" smtClean="0">
                <a:solidFill>
                  <a:srgbClr val="003F82"/>
                </a:solidFill>
              </a:rPr>
              <a:t>How </a:t>
            </a:r>
            <a:r>
              <a:rPr lang="en-US" sz="2000" dirty="0">
                <a:solidFill>
                  <a:srgbClr val="003F82"/>
                </a:solidFill>
              </a:rPr>
              <a:t>in the structurally determined situations people </a:t>
            </a:r>
            <a:r>
              <a:rPr lang="en-US" sz="2000" dirty="0" smtClean="0">
                <a:solidFill>
                  <a:srgbClr val="003F82"/>
                </a:solidFill>
              </a:rPr>
              <a:t>are </a:t>
            </a:r>
            <a:r>
              <a:rPr lang="en-US" sz="2000" dirty="0">
                <a:solidFill>
                  <a:srgbClr val="003F82"/>
                </a:solidFill>
              </a:rPr>
              <a:t>able to exercise </a:t>
            </a:r>
            <a:r>
              <a:rPr lang="en-US" sz="2000" dirty="0" smtClean="0">
                <a:solidFill>
                  <a:srgbClr val="003F82"/>
                </a:solidFill>
              </a:rPr>
              <a:t>initiative?</a:t>
            </a:r>
          </a:p>
          <a:p>
            <a:pPr>
              <a:spcBef>
                <a:spcPts val="1200"/>
              </a:spcBef>
            </a:pPr>
            <a:r>
              <a:rPr lang="en-US" sz="2000" dirty="0" smtClean="0">
                <a:solidFill>
                  <a:srgbClr val="003F82"/>
                </a:solidFill>
              </a:rPr>
              <a:t>Between </a:t>
            </a:r>
            <a:r>
              <a:rPr lang="en-US" sz="2000" dirty="0">
                <a:solidFill>
                  <a:srgbClr val="003F82"/>
                </a:solidFill>
              </a:rPr>
              <a:t>excessive voluntarism and </a:t>
            </a:r>
            <a:r>
              <a:rPr lang="en-US" sz="2000" dirty="0" smtClean="0">
                <a:solidFill>
                  <a:srgbClr val="003F82"/>
                </a:solidFill>
              </a:rPr>
              <a:t>structural </a:t>
            </a:r>
            <a:r>
              <a:rPr lang="en-US" sz="2000" dirty="0">
                <a:solidFill>
                  <a:srgbClr val="003F82"/>
                </a:solidFill>
              </a:rPr>
              <a:t>determinism </a:t>
            </a:r>
            <a:r>
              <a:rPr lang="en-US" sz="2000" dirty="0" smtClean="0">
                <a:solidFill>
                  <a:srgbClr val="003F82"/>
                </a:solidFill>
              </a:rPr>
              <a:t>rather than between action and structure – </a:t>
            </a:r>
            <a:r>
              <a:rPr lang="en-US" sz="2000" b="1" dirty="0" smtClean="0">
                <a:solidFill>
                  <a:srgbClr val="003F82"/>
                </a:solidFill>
              </a:rPr>
              <a:t>action perspective as a solution</a:t>
            </a:r>
            <a:r>
              <a:rPr lang="en-US" sz="2000" dirty="0" smtClean="0">
                <a:solidFill>
                  <a:srgbClr val="003F82"/>
                </a:solidFill>
              </a:rPr>
              <a:t>.</a:t>
            </a:r>
          </a:p>
          <a:p>
            <a:pPr>
              <a:spcBef>
                <a:spcPts val="1200"/>
              </a:spcBef>
            </a:pPr>
            <a:endParaRPr lang="en-US" sz="2000" dirty="0">
              <a:solidFill>
                <a:srgbClr val="003F82"/>
              </a:solidFill>
            </a:endParaRPr>
          </a:p>
          <a:p>
            <a:pPr>
              <a:spcBef>
                <a:spcPts val="1200"/>
              </a:spcBef>
            </a:pPr>
            <a:endParaRPr lang="en-US" sz="2000" dirty="0" smtClean="0">
              <a:solidFill>
                <a:srgbClr val="003F82"/>
              </a:solidFill>
            </a:endParaRPr>
          </a:p>
          <a:p>
            <a:pPr>
              <a:spcBef>
                <a:spcPts val="1200"/>
              </a:spcBef>
            </a:pPr>
            <a:endParaRPr lang="en-US" sz="2000" dirty="0">
              <a:solidFill>
                <a:srgbClr val="003F82"/>
              </a:solidFill>
            </a:endParaRPr>
          </a:p>
          <a:p>
            <a:pPr>
              <a:spcBef>
                <a:spcPts val="1200"/>
              </a:spcBef>
            </a:pPr>
            <a:r>
              <a:rPr lang="en-US" sz="2000" dirty="0" smtClean="0">
                <a:solidFill>
                  <a:srgbClr val="003F82"/>
                </a:solidFill>
              </a:rPr>
              <a:t>									NOT</a:t>
            </a:r>
            <a:endParaRPr lang="en-US" sz="2000" dirty="0">
              <a:solidFill>
                <a:srgbClr val="003F82"/>
              </a:solidFill>
            </a:endParaRPr>
          </a:p>
          <a:p>
            <a:pPr>
              <a:spcBef>
                <a:spcPts val="1200"/>
              </a:spcBef>
            </a:pPr>
            <a:endParaRPr lang="en-US" sz="2000" dirty="0">
              <a:solidFill>
                <a:srgbClr val="003F82"/>
              </a:solidFill>
            </a:endParaRPr>
          </a:p>
        </p:txBody>
      </p:sp>
      <p:cxnSp>
        <p:nvCxnSpPr>
          <p:cNvPr id="3" name="Прямая соединительная линия 2"/>
          <p:cNvCxnSpPr/>
          <p:nvPr/>
        </p:nvCxnSpPr>
        <p:spPr>
          <a:xfrm>
            <a:off x="2750127" y="3574473"/>
            <a:ext cx="3463636" cy="0"/>
          </a:xfrm>
          <a:prstGeom prst="line">
            <a:avLst/>
          </a:prstGeom>
        </p:spPr>
        <p:style>
          <a:lnRef idx="2">
            <a:schemeClr val="accent1"/>
          </a:lnRef>
          <a:fillRef idx="0">
            <a:schemeClr val="accent1"/>
          </a:fillRef>
          <a:effectRef idx="1">
            <a:schemeClr val="accent1"/>
          </a:effectRef>
          <a:fontRef idx="minor">
            <a:schemeClr val="tx1"/>
          </a:fontRef>
        </p:style>
      </p:cxnSp>
      <p:sp>
        <p:nvSpPr>
          <p:cNvPr id="4" name="Прямоугольник 3"/>
          <p:cNvSpPr/>
          <p:nvPr/>
        </p:nvSpPr>
        <p:spPr>
          <a:xfrm>
            <a:off x="817130" y="3052763"/>
            <a:ext cx="1510145"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v</a:t>
            </a:r>
            <a:r>
              <a:rPr lang="en-US" dirty="0" smtClean="0"/>
              <a:t>oluntarism</a:t>
            </a:r>
            <a:endParaRPr lang="ru-RU" dirty="0"/>
          </a:p>
        </p:txBody>
      </p:sp>
      <p:sp>
        <p:nvSpPr>
          <p:cNvPr id="11" name="Прямоугольник 10"/>
          <p:cNvSpPr/>
          <p:nvPr/>
        </p:nvSpPr>
        <p:spPr>
          <a:xfrm>
            <a:off x="6404120" y="3117273"/>
            <a:ext cx="1537855"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determinism</a:t>
            </a:r>
            <a:endParaRPr lang="ru-RU" dirty="0"/>
          </a:p>
        </p:txBody>
      </p:sp>
      <p:sp>
        <p:nvSpPr>
          <p:cNvPr id="12" name="Прямоугольник 11"/>
          <p:cNvSpPr/>
          <p:nvPr/>
        </p:nvSpPr>
        <p:spPr>
          <a:xfrm>
            <a:off x="817130" y="4765892"/>
            <a:ext cx="1510145"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action</a:t>
            </a:r>
            <a:endParaRPr lang="ru-RU" dirty="0"/>
          </a:p>
        </p:txBody>
      </p:sp>
      <p:cxnSp>
        <p:nvCxnSpPr>
          <p:cNvPr id="13" name="Прямая соединительная линия 12"/>
          <p:cNvCxnSpPr/>
          <p:nvPr/>
        </p:nvCxnSpPr>
        <p:spPr>
          <a:xfrm>
            <a:off x="2750127" y="5168901"/>
            <a:ext cx="3463636"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Прямоугольник 13"/>
          <p:cNvSpPr/>
          <p:nvPr/>
        </p:nvSpPr>
        <p:spPr>
          <a:xfrm>
            <a:off x="6404119" y="4794828"/>
            <a:ext cx="1537855"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structure</a:t>
            </a:r>
            <a:endParaRPr lang="ru-RU" dirty="0"/>
          </a:p>
        </p:txBody>
      </p:sp>
    </p:spTree>
    <p:extLst>
      <p:ext uri="{BB962C8B-B14F-4D97-AF65-F5344CB8AC3E}">
        <p14:creationId xmlns:p14="http://schemas.microsoft.com/office/powerpoint/2010/main" val="3162472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a:solidFill>
                  <a:schemeClr val="bg1"/>
                </a:solidFill>
              </a:rPr>
              <a:t>Higher School of Economics , </a:t>
            </a:r>
            <a:r>
              <a:rPr lang="en-US" sz="800">
                <a:solidFill>
                  <a:schemeClr val="bg1"/>
                </a:solidFill>
              </a:rPr>
              <a:t>Moscow</a:t>
            </a:r>
            <a:r>
              <a:rPr lang="ru-RU" sz="800">
                <a:solidFill>
                  <a:schemeClr val="bg1"/>
                </a:solidFill>
              </a:rPr>
              <a:t>, 201</a:t>
            </a:r>
            <a:r>
              <a:rPr lang="en-US" sz="800">
                <a:solidFill>
                  <a:schemeClr val="bg1"/>
                </a:solidFill>
              </a:rPr>
              <a:t>2</a:t>
            </a:r>
            <a:endParaRPr lang="ru-RU" sz="800">
              <a:solidFill>
                <a:schemeClr val="bg1"/>
              </a:solidFill>
            </a:endParaRPr>
          </a:p>
        </p:txBody>
      </p:sp>
      <p:sp>
        <p:nvSpPr>
          <p:cNvPr id="14339" name="Title 1"/>
          <p:cNvSpPr txBox="1">
            <a:spLocks/>
          </p:cNvSpPr>
          <p:nvPr/>
        </p:nvSpPr>
        <p:spPr bwMode="auto">
          <a:xfrm>
            <a:off x="1428750" y="428624"/>
            <a:ext cx="7936923" cy="693593"/>
          </a:xfrm>
          <a:prstGeom prst="rect">
            <a:avLst/>
          </a:prstGeom>
          <a:noFill/>
          <a:ln w="9525">
            <a:noFill/>
            <a:miter lim="800000"/>
            <a:headEnd/>
            <a:tailEnd/>
          </a:ln>
        </p:spPr>
        <p:txBody>
          <a:bodyPr anchor="ctr"/>
          <a:lstStyle/>
          <a:p>
            <a:r>
              <a:rPr lang="en-US" sz="2800" dirty="0" smtClean="0">
                <a:solidFill>
                  <a:schemeClr val="bg1"/>
                </a:solidFill>
                <a:latin typeface="Myriad Pro"/>
              </a:rPr>
              <a:t>Between action and structure</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55588" y="1259006"/>
            <a:ext cx="8888412" cy="4632037"/>
          </a:xfrm>
          <a:prstGeom prst="rect">
            <a:avLst/>
          </a:prstGeom>
          <a:noFill/>
          <a:ln w="9525">
            <a:noFill/>
            <a:miter lim="800000"/>
            <a:headEnd/>
            <a:tailEnd/>
          </a:ln>
        </p:spPr>
        <p:txBody>
          <a:bodyPr wrap="square">
            <a:spAutoFit/>
          </a:bodyPr>
          <a:lstStyle/>
          <a:p>
            <a:pPr>
              <a:spcBef>
                <a:spcPts val="1200"/>
              </a:spcBef>
            </a:pPr>
            <a:r>
              <a:rPr lang="en-US" sz="2400" dirty="0" smtClean="0">
                <a:solidFill>
                  <a:srgbClr val="003F82"/>
                </a:solidFill>
              </a:rPr>
              <a:t>Action theories have </a:t>
            </a:r>
            <a:r>
              <a:rPr lang="en-US" sz="2400" dirty="0">
                <a:solidFill>
                  <a:srgbClr val="003F82"/>
                </a:solidFill>
              </a:rPr>
              <a:t>never asserted that people are entirely free in their </a:t>
            </a:r>
            <a:r>
              <a:rPr lang="en-US" sz="2400" dirty="0" smtClean="0">
                <a:solidFill>
                  <a:srgbClr val="003F82"/>
                </a:solidFill>
              </a:rPr>
              <a:t>actions – relative </a:t>
            </a:r>
            <a:r>
              <a:rPr lang="en-US" sz="2400" b="1" dirty="0" smtClean="0">
                <a:solidFill>
                  <a:srgbClr val="003F82"/>
                </a:solidFill>
              </a:rPr>
              <a:t>not full autonomy</a:t>
            </a:r>
          </a:p>
          <a:p>
            <a:pPr>
              <a:spcBef>
                <a:spcPts val="1200"/>
              </a:spcBef>
            </a:pPr>
            <a:r>
              <a:rPr lang="en-US" sz="2400" dirty="0" smtClean="0">
                <a:solidFill>
                  <a:srgbClr val="003F82"/>
                </a:solidFill>
              </a:rPr>
              <a:t>Mead (1934) – </a:t>
            </a:r>
            <a:r>
              <a:rPr lang="en-US" sz="2400" b="1" dirty="0" smtClean="0">
                <a:solidFill>
                  <a:srgbClr val="003F82"/>
                </a:solidFill>
              </a:rPr>
              <a:t>“I” and “Me”</a:t>
            </a:r>
          </a:p>
          <a:p>
            <a:pPr>
              <a:spcBef>
                <a:spcPts val="1200"/>
              </a:spcBef>
            </a:pPr>
            <a:r>
              <a:rPr lang="en-US" sz="2400" dirty="0" err="1" smtClean="0">
                <a:solidFill>
                  <a:srgbClr val="003F82"/>
                </a:solidFill>
              </a:rPr>
              <a:t>Goffman</a:t>
            </a:r>
            <a:r>
              <a:rPr lang="en-US" sz="2400" dirty="0" smtClean="0">
                <a:solidFill>
                  <a:srgbClr val="003F82"/>
                </a:solidFill>
              </a:rPr>
              <a:t> (1959) – </a:t>
            </a:r>
            <a:r>
              <a:rPr lang="en-US" sz="2400" b="1" dirty="0" smtClean="0">
                <a:solidFill>
                  <a:srgbClr val="003F82"/>
                </a:solidFill>
              </a:rPr>
              <a:t>dramaturgical</a:t>
            </a:r>
            <a:r>
              <a:rPr lang="en-US" sz="2400" dirty="0" smtClean="0">
                <a:solidFill>
                  <a:srgbClr val="003F82"/>
                </a:solidFill>
              </a:rPr>
              <a:t> approach, scripts, actors </a:t>
            </a:r>
            <a:r>
              <a:rPr lang="en-GB" sz="2400" dirty="0" smtClean="0">
                <a:solidFill>
                  <a:srgbClr val="003F82"/>
                </a:solidFill>
              </a:rPr>
              <a:t>vs. puppets</a:t>
            </a:r>
            <a:endParaRPr lang="en-US" sz="2400" dirty="0" smtClean="0">
              <a:solidFill>
                <a:srgbClr val="003F82"/>
              </a:solidFill>
            </a:endParaRPr>
          </a:p>
          <a:p>
            <a:pPr>
              <a:spcBef>
                <a:spcPts val="1200"/>
              </a:spcBef>
            </a:pPr>
            <a:r>
              <a:rPr lang="en-US" sz="2400" dirty="0" err="1" smtClean="0">
                <a:solidFill>
                  <a:srgbClr val="003F82"/>
                </a:solidFill>
              </a:rPr>
              <a:t>Beckert</a:t>
            </a:r>
            <a:r>
              <a:rPr lang="en-US" sz="2400" dirty="0" smtClean="0">
                <a:solidFill>
                  <a:srgbClr val="003F82"/>
                </a:solidFill>
              </a:rPr>
              <a:t> </a:t>
            </a:r>
            <a:r>
              <a:rPr lang="en-US" sz="2400" dirty="0" smtClean="0">
                <a:solidFill>
                  <a:srgbClr val="003F82"/>
                </a:solidFill>
              </a:rPr>
              <a:t>(2010) - the </a:t>
            </a:r>
            <a:r>
              <a:rPr lang="en-US" sz="2400" dirty="0">
                <a:solidFill>
                  <a:srgbClr val="003F82"/>
                </a:solidFill>
              </a:rPr>
              <a:t>concept of </a:t>
            </a:r>
            <a:r>
              <a:rPr lang="en-US" sz="2400" dirty="0" smtClean="0">
                <a:solidFill>
                  <a:srgbClr val="003F82"/>
                </a:solidFill>
              </a:rPr>
              <a:t>‘</a:t>
            </a:r>
            <a:r>
              <a:rPr lang="en-US" sz="2400" b="1" dirty="0" smtClean="0">
                <a:solidFill>
                  <a:srgbClr val="003F82"/>
                </a:solidFill>
              </a:rPr>
              <a:t>non-teleological </a:t>
            </a:r>
            <a:r>
              <a:rPr lang="en-US" sz="2400" b="1" dirty="0">
                <a:solidFill>
                  <a:srgbClr val="003F82"/>
                </a:solidFill>
              </a:rPr>
              <a:t>interpretation of intentionality</a:t>
            </a:r>
            <a:r>
              <a:rPr lang="en-US" sz="2400" dirty="0">
                <a:solidFill>
                  <a:srgbClr val="003F82"/>
                </a:solidFill>
              </a:rPr>
              <a:t>’ - people develop a notion of what kind of strategies are reasonable through interaction</a:t>
            </a:r>
            <a:r>
              <a:rPr lang="en-US" sz="2400" dirty="0" smtClean="0">
                <a:solidFill>
                  <a:srgbClr val="003F82"/>
                </a:solidFill>
              </a:rPr>
              <a:t>. </a:t>
            </a:r>
            <a:r>
              <a:rPr lang="en-US" sz="2400" dirty="0">
                <a:solidFill>
                  <a:srgbClr val="003F82"/>
                </a:solidFill>
              </a:rPr>
              <a:t>They are not looking for global or local optima, but rather for the safe (problem-free) ways of doing something.</a:t>
            </a:r>
          </a:p>
          <a:p>
            <a:pPr>
              <a:spcBef>
                <a:spcPts val="600"/>
              </a:spcBef>
            </a:pPr>
            <a:endParaRPr lang="en-US" sz="2000" dirty="0">
              <a:solidFill>
                <a:srgbClr val="003F82"/>
              </a:solidFill>
            </a:endParaRPr>
          </a:p>
        </p:txBody>
      </p:sp>
    </p:spTree>
    <p:extLst>
      <p:ext uri="{BB962C8B-B14F-4D97-AF65-F5344CB8AC3E}">
        <p14:creationId xmlns:p14="http://schemas.microsoft.com/office/powerpoint/2010/main" val="2030325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a:solidFill>
                  <a:schemeClr val="bg1"/>
                </a:solidFill>
              </a:rPr>
              <a:t>Higher School of Economics , </a:t>
            </a:r>
            <a:r>
              <a:rPr lang="en-US" sz="800">
                <a:solidFill>
                  <a:schemeClr val="bg1"/>
                </a:solidFill>
              </a:rPr>
              <a:t>Moscow</a:t>
            </a:r>
            <a:r>
              <a:rPr lang="ru-RU" sz="800">
                <a:solidFill>
                  <a:schemeClr val="bg1"/>
                </a:solidFill>
              </a:rPr>
              <a:t>, 201</a:t>
            </a:r>
            <a:r>
              <a:rPr lang="en-US" sz="800">
                <a:solidFill>
                  <a:schemeClr val="bg1"/>
                </a:solidFill>
              </a:rPr>
              <a:t>2</a:t>
            </a:r>
            <a:endParaRPr lang="ru-RU" sz="800">
              <a:solidFill>
                <a:schemeClr val="bg1"/>
              </a:solidFill>
            </a:endParaRPr>
          </a:p>
        </p:txBody>
      </p:sp>
      <p:sp>
        <p:nvSpPr>
          <p:cNvPr id="14339" name="Title 1"/>
          <p:cNvSpPr txBox="1">
            <a:spLocks/>
          </p:cNvSpPr>
          <p:nvPr/>
        </p:nvSpPr>
        <p:spPr bwMode="auto">
          <a:xfrm>
            <a:off x="1428750" y="428624"/>
            <a:ext cx="7936923" cy="693593"/>
          </a:xfrm>
          <a:prstGeom prst="rect">
            <a:avLst/>
          </a:prstGeom>
          <a:noFill/>
          <a:ln w="9525">
            <a:noFill/>
            <a:miter lim="800000"/>
            <a:headEnd/>
            <a:tailEnd/>
          </a:ln>
        </p:spPr>
        <p:txBody>
          <a:bodyPr anchor="ctr"/>
          <a:lstStyle/>
          <a:p>
            <a:r>
              <a:rPr lang="en-US" sz="2800" dirty="0">
                <a:solidFill>
                  <a:schemeClr val="bg1"/>
                </a:solidFill>
                <a:latin typeface="Myriad Pro"/>
              </a:rPr>
              <a:t>Social </a:t>
            </a:r>
            <a:r>
              <a:rPr lang="en-US" sz="2800" dirty="0" err="1" smtClean="0">
                <a:solidFill>
                  <a:schemeClr val="bg1"/>
                </a:solidFill>
                <a:latin typeface="Myriad Pro"/>
              </a:rPr>
              <a:t>disembededdness</a:t>
            </a:r>
            <a:r>
              <a:rPr lang="en-US" sz="2800" dirty="0" smtClean="0">
                <a:solidFill>
                  <a:schemeClr val="bg1"/>
                </a:solidFill>
                <a:latin typeface="Myriad Pro"/>
              </a:rPr>
              <a:t> </a:t>
            </a:r>
            <a:r>
              <a:rPr lang="en-US" sz="2800" dirty="0">
                <a:solidFill>
                  <a:schemeClr val="bg1"/>
                </a:solidFill>
                <a:latin typeface="Myriad Pro"/>
              </a:rPr>
              <a:t>of </a:t>
            </a:r>
            <a:r>
              <a:rPr lang="en-US" sz="2800" dirty="0" smtClean="0">
                <a:solidFill>
                  <a:schemeClr val="bg1"/>
                </a:solidFill>
                <a:latin typeface="Myriad Pro"/>
              </a:rPr>
              <a:t>rationality in Economics</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180542" y="1374636"/>
            <a:ext cx="8797203" cy="4862870"/>
          </a:xfrm>
          <a:prstGeom prst="rect">
            <a:avLst/>
          </a:prstGeom>
          <a:noFill/>
          <a:ln w="9525">
            <a:noFill/>
            <a:miter lim="800000"/>
            <a:headEnd/>
            <a:tailEnd/>
          </a:ln>
        </p:spPr>
        <p:txBody>
          <a:bodyPr wrap="square">
            <a:spAutoFit/>
          </a:bodyPr>
          <a:lstStyle/>
          <a:p>
            <a:pPr>
              <a:spcBef>
                <a:spcPts val="1200"/>
              </a:spcBef>
            </a:pPr>
            <a:r>
              <a:rPr lang="en-US" sz="2000" dirty="0">
                <a:solidFill>
                  <a:srgbClr val="003F82"/>
                </a:solidFill>
              </a:rPr>
              <a:t>Should strategic behavior be </a:t>
            </a:r>
            <a:r>
              <a:rPr lang="en-US" sz="2000" dirty="0" err="1">
                <a:solidFill>
                  <a:srgbClr val="003F82"/>
                </a:solidFill>
              </a:rPr>
              <a:t>conceptualised</a:t>
            </a:r>
            <a:r>
              <a:rPr lang="en-US" sz="2000" dirty="0">
                <a:solidFill>
                  <a:srgbClr val="003F82"/>
                </a:solidFill>
              </a:rPr>
              <a:t> as rational in economic sense or it can go beyond the assumption of rationality? </a:t>
            </a:r>
            <a:endParaRPr lang="en-US" sz="2000" dirty="0" smtClean="0">
              <a:solidFill>
                <a:srgbClr val="003F82"/>
              </a:solidFill>
            </a:endParaRPr>
          </a:p>
          <a:p>
            <a:pPr>
              <a:spcBef>
                <a:spcPts val="1200"/>
              </a:spcBef>
            </a:pPr>
            <a:r>
              <a:rPr lang="en-US" sz="2000" dirty="0" smtClean="0">
                <a:solidFill>
                  <a:srgbClr val="003F82"/>
                </a:solidFill>
              </a:rPr>
              <a:t>Rationality </a:t>
            </a:r>
            <a:r>
              <a:rPr lang="en-US" sz="2000" dirty="0">
                <a:solidFill>
                  <a:srgbClr val="003F82"/>
                </a:solidFill>
              </a:rPr>
              <a:t>in Economics - </a:t>
            </a:r>
            <a:r>
              <a:rPr lang="en-US" sz="2000" dirty="0" smtClean="0">
                <a:solidFill>
                  <a:srgbClr val="003F82"/>
                </a:solidFill>
              </a:rPr>
              <a:t>an </a:t>
            </a:r>
            <a:r>
              <a:rPr lang="en-US" sz="2000" b="1" dirty="0">
                <a:solidFill>
                  <a:srgbClr val="003F82"/>
                </a:solidFill>
              </a:rPr>
              <a:t>explanatory framework </a:t>
            </a:r>
            <a:r>
              <a:rPr lang="en-US" sz="2000" dirty="0">
                <a:solidFill>
                  <a:srgbClr val="003F82"/>
                </a:solidFill>
              </a:rPr>
              <a:t>- individuals act consistently according to their independent preferences, are able to seek and process necessary information </a:t>
            </a:r>
            <a:r>
              <a:rPr lang="en-US" sz="2000" dirty="0" smtClean="0">
                <a:solidFill>
                  <a:srgbClr val="003F82"/>
                </a:solidFill>
              </a:rPr>
              <a:t>and </a:t>
            </a:r>
            <a:r>
              <a:rPr lang="en-US" sz="2000" dirty="0">
                <a:solidFill>
                  <a:srgbClr val="003F82"/>
                </a:solidFill>
              </a:rPr>
              <a:t>maximize their </a:t>
            </a:r>
            <a:r>
              <a:rPr lang="en-US" sz="2000" dirty="0" smtClean="0">
                <a:solidFill>
                  <a:srgbClr val="003F82"/>
                </a:solidFill>
              </a:rPr>
              <a:t>utility (analogy with the law of conservation of energy in physics)</a:t>
            </a:r>
            <a:endParaRPr lang="en-US" sz="2000" dirty="0" smtClean="0">
              <a:solidFill>
                <a:srgbClr val="003F82"/>
              </a:solidFill>
            </a:endParaRPr>
          </a:p>
          <a:p>
            <a:pPr>
              <a:spcBef>
                <a:spcPts val="1200"/>
              </a:spcBef>
            </a:pPr>
            <a:r>
              <a:rPr lang="en-US" sz="2000" dirty="0" smtClean="0">
                <a:solidFill>
                  <a:srgbClr val="003F82"/>
                </a:solidFill>
              </a:rPr>
              <a:t>Rationality in the presence of </a:t>
            </a:r>
            <a:r>
              <a:rPr lang="en-US" sz="2000" b="1" dirty="0" smtClean="0">
                <a:solidFill>
                  <a:srgbClr val="003F82"/>
                </a:solidFill>
              </a:rPr>
              <a:t>uncertainty</a:t>
            </a:r>
            <a:r>
              <a:rPr lang="en-US" sz="2000" dirty="0" smtClean="0">
                <a:solidFill>
                  <a:srgbClr val="003F82"/>
                </a:solidFill>
              </a:rPr>
              <a:t> </a:t>
            </a:r>
            <a:r>
              <a:rPr lang="en-US" sz="2000" dirty="0" smtClean="0">
                <a:solidFill>
                  <a:srgbClr val="003F82"/>
                </a:solidFill>
              </a:rPr>
              <a:t>– more complicated:</a:t>
            </a:r>
            <a:endParaRPr lang="en-US" sz="2000" dirty="0" smtClean="0">
              <a:solidFill>
                <a:srgbClr val="003F82"/>
              </a:solidFill>
            </a:endParaRPr>
          </a:p>
          <a:p>
            <a:pPr marL="457200" indent="-457200">
              <a:spcBef>
                <a:spcPts val="1200"/>
              </a:spcBef>
              <a:buAutoNum type="arabicParenR"/>
            </a:pPr>
            <a:r>
              <a:rPr lang="en-US" sz="2000" b="1" dirty="0" smtClean="0">
                <a:solidFill>
                  <a:srgbClr val="003F82"/>
                </a:solidFill>
              </a:rPr>
              <a:t>converting </a:t>
            </a:r>
            <a:r>
              <a:rPr lang="en-US" sz="2000" b="1" dirty="0">
                <a:solidFill>
                  <a:srgbClr val="003F82"/>
                </a:solidFill>
              </a:rPr>
              <a:t>uncertainty into </a:t>
            </a:r>
            <a:r>
              <a:rPr lang="en-US" sz="2000" b="1" dirty="0" smtClean="0">
                <a:solidFill>
                  <a:srgbClr val="003F82"/>
                </a:solidFill>
              </a:rPr>
              <a:t>risk</a:t>
            </a:r>
            <a:r>
              <a:rPr lang="en-US" sz="2000" dirty="0" smtClean="0">
                <a:solidFill>
                  <a:srgbClr val="003F82"/>
                </a:solidFill>
              </a:rPr>
              <a:t>, </a:t>
            </a:r>
          </a:p>
          <a:p>
            <a:pPr marL="457200" indent="-457200">
              <a:spcBef>
                <a:spcPts val="1200"/>
              </a:spcBef>
              <a:buFontTx/>
              <a:buAutoNum type="arabicParenR"/>
            </a:pPr>
            <a:r>
              <a:rPr lang="en-US" sz="2000" dirty="0" smtClean="0">
                <a:solidFill>
                  <a:srgbClr val="003F82"/>
                </a:solidFill>
              </a:rPr>
              <a:t>developing </a:t>
            </a:r>
            <a:r>
              <a:rPr lang="en-US" sz="2000" b="1" dirty="0">
                <a:solidFill>
                  <a:srgbClr val="003F82"/>
                </a:solidFill>
              </a:rPr>
              <a:t>institutions</a:t>
            </a:r>
            <a:r>
              <a:rPr lang="en-US" sz="2000" dirty="0">
                <a:solidFill>
                  <a:srgbClr val="003F82"/>
                </a:solidFill>
              </a:rPr>
              <a:t> which reduce uncertainty (like the state insurance systems of people deposits in banks), </a:t>
            </a:r>
            <a:r>
              <a:rPr lang="en-US" sz="2000" b="1" dirty="0">
                <a:solidFill>
                  <a:srgbClr val="003F82"/>
                </a:solidFill>
              </a:rPr>
              <a:t>framing</a:t>
            </a:r>
            <a:r>
              <a:rPr lang="en-US" sz="2000" dirty="0">
                <a:solidFill>
                  <a:srgbClr val="003F82"/>
                </a:solidFill>
              </a:rPr>
              <a:t> (</a:t>
            </a:r>
            <a:r>
              <a:rPr lang="en-US" sz="2000" dirty="0" err="1">
                <a:solidFill>
                  <a:srgbClr val="003F82"/>
                </a:solidFill>
              </a:rPr>
              <a:t>Esser</a:t>
            </a:r>
            <a:r>
              <a:rPr lang="en-US" sz="2000" dirty="0">
                <a:solidFill>
                  <a:srgbClr val="003F82"/>
                </a:solidFill>
              </a:rPr>
              <a:t> 1993, </a:t>
            </a:r>
            <a:r>
              <a:rPr lang="en-US" sz="2000" dirty="0" err="1">
                <a:solidFill>
                  <a:srgbClr val="003F82"/>
                </a:solidFill>
              </a:rPr>
              <a:t>Lindernberg</a:t>
            </a:r>
            <a:r>
              <a:rPr lang="en-US" sz="2000" dirty="0">
                <a:solidFill>
                  <a:srgbClr val="003F82"/>
                </a:solidFill>
              </a:rPr>
              <a:t>, 1993).</a:t>
            </a:r>
          </a:p>
          <a:p>
            <a:pPr marL="457200" indent="-457200">
              <a:spcBef>
                <a:spcPts val="1200"/>
              </a:spcBef>
              <a:buAutoNum type="arabicParenR"/>
            </a:pPr>
            <a:r>
              <a:rPr lang="en-US" sz="2000" dirty="0" smtClean="0">
                <a:solidFill>
                  <a:srgbClr val="003F82"/>
                </a:solidFill>
              </a:rPr>
              <a:t>applying </a:t>
            </a:r>
            <a:r>
              <a:rPr lang="en-US" sz="2000" b="1" dirty="0">
                <a:solidFill>
                  <a:srgbClr val="003F82"/>
                </a:solidFill>
              </a:rPr>
              <a:t>bounded rationality </a:t>
            </a:r>
            <a:r>
              <a:rPr lang="en-US" sz="2000" dirty="0">
                <a:solidFill>
                  <a:srgbClr val="003F82"/>
                </a:solidFill>
              </a:rPr>
              <a:t>which </a:t>
            </a:r>
            <a:r>
              <a:rPr lang="en-US" sz="2000" dirty="0" err="1">
                <a:solidFill>
                  <a:srgbClr val="003F82"/>
                </a:solidFill>
              </a:rPr>
              <a:t>economises</a:t>
            </a:r>
            <a:r>
              <a:rPr lang="en-US" sz="2000" dirty="0">
                <a:solidFill>
                  <a:srgbClr val="003F82"/>
                </a:solidFill>
              </a:rPr>
              <a:t> costs on searching for the </a:t>
            </a:r>
            <a:r>
              <a:rPr lang="en-US" sz="2000" dirty="0" smtClean="0">
                <a:solidFill>
                  <a:srgbClr val="003F82"/>
                </a:solidFill>
              </a:rPr>
              <a:t>information. </a:t>
            </a:r>
            <a:endParaRPr lang="en-US" sz="2000" dirty="0" smtClean="0">
              <a:solidFill>
                <a:srgbClr val="003F82"/>
              </a:solidFill>
            </a:endParaRPr>
          </a:p>
        </p:txBody>
      </p:sp>
    </p:spTree>
    <p:extLst>
      <p:ext uri="{BB962C8B-B14F-4D97-AF65-F5344CB8AC3E}">
        <p14:creationId xmlns:p14="http://schemas.microsoft.com/office/powerpoint/2010/main" val="3332926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a:solidFill>
                  <a:schemeClr val="bg1"/>
                </a:solidFill>
              </a:rPr>
              <a:t>Higher School of Economics , </a:t>
            </a:r>
            <a:r>
              <a:rPr lang="en-US" sz="800">
                <a:solidFill>
                  <a:schemeClr val="bg1"/>
                </a:solidFill>
              </a:rPr>
              <a:t>Moscow</a:t>
            </a:r>
            <a:r>
              <a:rPr lang="ru-RU" sz="800">
                <a:solidFill>
                  <a:schemeClr val="bg1"/>
                </a:solidFill>
              </a:rPr>
              <a:t>, 201</a:t>
            </a:r>
            <a:r>
              <a:rPr lang="en-US" sz="800">
                <a:solidFill>
                  <a:schemeClr val="bg1"/>
                </a:solidFill>
              </a:rPr>
              <a:t>2</a:t>
            </a:r>
            <a:endParaRPr lang="ru-RU" sz="800">
              <a:solidFill>
                <a:schemeClr val="bg1"/>
              </a:solidFill>
            </a:endParaRPr>
          </a:p>
        </p:txBody>
      </p:sp>
      <p:sp>
        <p:nvSpPr>
          <p:cNvPr id="14339" name="Title 1"/>
          <p:cNvSpPr txBox="1">
            <a:spLocks/>
          </p:cNvSpPr>
          <p:nvPr/>
        </p:nvSpPr>
        <p:spPr bwMode="auto">
          <a:xfrm>
            <a:off x="1428750" y="428624"/>
            <a:ext cx="7936923" cy="693593"/>
          </a:xfrm>
          <a:prstGeom prst="rect">
            <a:avLst/>
          </a:prstGeom>
          <a:noFill/>
          <a:ln w="9525">
            <a:noFill/>
            <a:miter lim="800000"/>
            <a:headEnd/>
            <a:tailEnd/>
          </a:ln>
        </p:spPr>
        <p:txBody>
          <a:bodyPr anchor="ctr"/>
          <a:lstStyle/>
          <a:p>
            <a:r>
              <a:rPr lang="en-US" sz="2800" dirty="0">
                <a:solidFill>
                  <a:schemeClr val="bg1"/>
                </a:solidFill>
                <a:latin typeface="Myriad Pro"/>
              </a:rPr>
              <a:t>Social </a:t>
            </a:r>
            <a:r>
              <a:rPr lang="en-US" sz="2800" dirty="0" err="1" smtClean="0">
                <a:solidFill>
                  <a:schemeClr val="bg1"/>
                </a:solidFill>
                <a:latin typeface="Myriad Pro"/>
              </a:rPr>
              <a:t>embededdness</a:t>
            </a:r>
            <a:r>
              <a:rPr lang="en-US" sz="2800" dirty="0" smtClean="0">
                <a:solidFill>
                  <a:schemeClr val="bg1"/>
                </a:solidFill>
                <a:latin typeface="Myriad Pro"/>
              </a:rPr>
              <a:t> </a:t>
            </a:r>
            <a:r>
              <a:rPr lang="en-US" sz="2800" dirty="0">
                <a:solidFill>
                  <a:schemeClr val="bg1"/>
                </a:solidFill>
                <a:latin typeface="Myriad Pro"/>
              </a:rPr>
              <a:t>of </a:t>
            </a:r>
            <a:r>
              <a:rPr lang="en-US" sz="2800" dirty="0" smtClean="0">
                <a:solidFill>
                  <a:schemeClr val="bg1"/>
                </a:solidFill>
                <a:latin typeface="Myriad Pro"/>
              </a:rPr>
              <a:t>rationality in Sociology</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0" y="1374636"/>
            <a:ext cx="9144000" cy="5139869"/>
          </a:xfrm>
          <a:prstGeom prst="rect">
            <a:avLst/>
          </a:prstGeom>
          <a:noFill/>
          <a:ln w="9525">
            <a:noFill/>
            <a:miter lim="800000"/>
            <a:headEnd/>
            <a:tailEnd/>
          </a:ln>
        </p:spPr>
        <p:txBody>
          <a:bodyPr wrap="square">
            <a:spAutoFit/>
          </a:bodyPr>
          <a:lstStyle/>
          <a:p>
            <a:pPr marL="457200" indent="-457200">
              <a:spcBef>
                <a:spcPts val="600"/>
              </a:spcBef>
              <a:buAutoNum type="arabicParenR"/>
            </a:pPr>
            <a:r>
              <a:rPr lang="en-US" sz="2200" dirty="0" smtClean="0">
                <a:solidFill>
                  <a:srgbClr val="003F82"/>
                </a:solidFill>
              </a:rPr>
              <a:t>Rationality is </a:t>
            </a:r>
            <a:r>
              <a:rPr lang="en-US" sz="2200" b="1" dirty="0" smtClean="0">
                <a:solidFill>
                  <a:srgbClr val="003F82"/>
                </a:solidFill>
              </a:rPr>
              <a:t>not</a:t>
            </a:r>
            <a:r>
              <a:rPr lang="en-US" sz="2200" dirty="0" smtClean="0">
                <a:solidFill>
                  <a:srgbClr val="003F82"/>
                </a:solidFill>
              </a:rPr>
              <a:t> considered as an </a:t>
            </a:r>
            <a:r>
              <a:rPr lang="en-US" sz="2200" b="1" dirty="0" smtClean="0">
                <a:solidFill>
                  <a:srgbClr val="003F82"/>
                </a:solidFill>
              </a:rPr>
              <a:t>overall framework </a:t>
            </a:r>
            <a:r>
              <a:rPr lang="en-US" sz="2200" dirty="0" smtClean="0">
                <a:solidFill>
                  <a:srgbClr val="003F82"/>
                </a:solidFill>
              </a:rPr>
              <a:t>within which all behavior is explained and understood.</a:t>
            </a:r>
          </a:p>
          <a:p>
            <a:pPr marL="914400" lvl="1" indent="-457200">
              <a:spcBef>
                <a:spcPts val="600"/>
              </a:spcBef>
              <a:buFont typeface="+mj-lt"/>
              <a:buAutoNum type="alphaLcParenR"/>
            </a:pPr>
            <a:r>
              <a:rPr lang="en-US" sz="2200" dirty="0" smtClean="0">
                <a:solidFill>
                  <a:srgbClr val="003F82"/>
                </a:solidFill>
              </a:rPr>
              <a:t>Different </a:t>
            </a:r>
            <a:r>
              <a:rPr lang="en-US" sz="2200" b="1" dirty="0" smtClean="0">
                <a:solidFill>
                  <a:srgbClr val="003F82"/>
                </a:solidFill>
              </a:rPr>
              <a:t>types of rationality </a:t>
            </a:r>
            <a:r>
              <a:rPr lang="en-US" sz="2200" dirty="0" smtClean="0">
                <a:solidFill>
                  <a:srgbClr val="003F82"/>
                </a:solidFill>
              </a:rPr>
              <a:t>(Weber)</a:t>
            </a:r>
          </a:p>
          <a:p>
            <a:pPr marL="914400" lvl="1" indent="-457200">
              <a:spcBef>
                <a:spcPts val="600"/>
              </a:spcBef>
              <a:buFont typeface="+mj-lt"/>
              <a:buAutoNum type="alphaLcParenR"/>
            </a:pPr>
            <a:r>
              <a:rPr lang="en-US" sz="2200" b="1" dirty="0" smtClean="0">
                <a:solidFill>
                  <a:srgbClr val="003F82"/>
                </a:solidFill>
              </a:rPr>
              <a:t>Social </a:t>
            </a:r>
            <a:r>
              <a:rPr lang="en-US" sz="2200" b="1" dirty="0" err="1" smtClean="0">
                <a:solidFill>
                  <a:srgbClr val="003F82"/>
                </a:solidFill>
              </a:rPr>
              <a:t>embededdness</a:t>
            </a:r>
            <a:r>
              <a:rPr lang="en-US" sz="2200" b="1" dirty="0" smtClean="0">
                <a:solidFill>
                  <a:srgbClr val="003F82"/>
                </a:solidFill>
              </a:rPr>
              <a:t> </a:t>
            </a:r>
            <a:r>
              <a:rPr lang="en-US" sz="2200" dirty="0" smtClean="0">
                <a:solidFill>
                  <a:srgbClr val="003F82"/>
                </a:solidFill>
              </a:rPr>
              <a:t>of rationality (Polanyi, </a:t>
            </a:r>
            <a:r>
              <a:rPr lang="en-US" sz="2200" dirty="0" err="1" smtClean="0">
                <a:solidFill>
                  <a:srgbClr val="003F82"/>
                </a:solidFill>
              </a:rPr>
              <a:t>Granovetter</a:t>
            </a:r>
            <a:r>
              <a:rPr lang="en-US" sz="2200" dirty="0" smtClean="0">
                <a:solidFill>
                  <a:srgbClr val="003F82"/>
                </a:solidFill>
              </a:rPr>
              <a:t>) - rational behavior is </a:t>
            </a:r>
            <a:r>
              <a:rPr lang="en-US" sz="2200" b="1" dirty="0" smtClean="0">
                <a:solidFill>
                  <a:srgbClr val="003F82"/>
                </a:solidFill>
              </a:rPr>
              <a:t>not an in-born quality of human nature </a:t>
            </a:r>
            <a:r>
              <a:rPr lang="en-US" sz="2200" dirty="0" smtClean="0">
                <a:solidFill>
                  <a:srgbClr val="003F82"/>
                </a:solidFill>
              </a:rPr>
              <a:t>but rather a competence acquired in the presence of the particular type of social institutions – denial of universal explanations</a:t>
            </a:r>
          </a:p>
          <a:p>
            <a:pPr marL="914400" lvl="1" indent="-457200">
              <a:spcBef>
                <a:spcPts val="600"/>
              </a:spcBef>
              <a:buFont typeface="+mj-lt"/>
              <a:buAutoNum type="alphaLcParenR"/>
            </a:pPr>
            <a:r>
              <a:rPr lang="en-US" sz="2200" dirty="0" smtClean="0">
                <a:solidFill>
                  <a:srgbClr val="003F82"/>
                </a:solidFill>
              </a:rPr>
              <a:t>Economic rationality </a:t>
            </a:r>
            <a:r>
              <a:rPr lang="en-US" sz="2200" b="1" dirty="0" smtClean="0">
                <a:solidFill>
                  <a:srgbClr val="003F82"/>
                </a:solidFill>
              </a:rPr>
              <a:t>not as optimizing behavior </a:t>
            </a:r>
            <a:r>
              <a:rPr lang="en-US" sz="2200" dirty="0" smtClean="0">
                <a:solidFill>
                  <a:srgbClr val="003F82"/>
                </a:solidFill>
              </a:rPr>
              <a:t>but as ‘the </a:t>
            </a:r>
            <a:r>
              <a:rPr lang="en-US" sz="2200" b="1" dirty="0" smtClean="0">
                <a:solidFill>
                  <a:srgbClr val="003F82"/>
                </a:solidFill>
              </a:rPr>
              <a:t>construction of the meaning </a:t>
            </a:r>
            <a:r>
              <a:rPr lang="en-US" sz="2200" dirty="0" smtClean="0">
                <a:solidFill>
                  <a:srgbClr val="003F82"/>
                </a:solidFill>
              </a:rPr>
              <a:t>of rational economic action’ (</a:t>
            </a:r>
            <a:r>
              <a:rPr lang="en-US" sz="2200" dirty="0" err="1" smtClean="0">
                <a:solidFill>
                  <a:srgbClr val="003F82"/>
                </a:solidFill>
              </a:rPr>
              <a:t>Beckert</a:t>
            </a:r>
            <a:r>
              <a:rPr lang="en-US" sz="2200" dirty="0" smtClean="0">
                <a:solidFill>
                  <a:srgbClr val="003F82"/>
                </a:solidFill>
              </a:rPr>
              <a:t>)</a:t>
            </a:r>
          </a:p>
          <a:p>
            <a:pPr marL="457200" indent="-457200">
              <a:spcBef>
                <a:spcPts val="600"/>
              </a:spcBef>
              <a:buAutoNum type="arabicParenR"/>
            </a:pPr>
            <a:r>
              <a:rPr lang="en-US" sz="2200" dirty="0" smtClean="0">
                <a:solidFill>
                  <a:srgbClr val="003F82"/>
                </a:solidFill>
              </a:rPr>
              <a:t>Rational financial strategies of individuals or households are conditioned on the </a:t>
            </a:r>
            <a:r>
              <a:rPr lang="en-US" sz="2200" b="1" dirty="0" smtClean="0">
                <a:solidFill>
                  <a:srgbClr val="003F82"/>
                </a:solidFill>
              </a:rPr>
              <a:t>nature of financial institutions</a:t>
            </a:r>
            <a:r>
              <a:rPr lang="en-US" sz="2200" dirty="0" smtClean="0">
                <a:solidFill>
                  <a:srgbClr val="003F82"/>
                </a:solidFill>
              </a:rPr>
              <a:t>. </a:t>
            </a:r>
            <a:r>
              <a:rPr lang="en-US" sz="2200" dirty="0" smtClean="0">
                <a:solidFill>
                  <a:srgbClr val="003F82"/>
                </a:solidFill>
              </a:rPr>
              <a:t>An </a:t>
            </a:r>
            <a:r>
              <a:rPr lang="en-US" sz="2200" dirty="0" smtClean="0">
                <a:solidFill>
                  <a:srgbClr val="003F82"/>
                </a:solidFill>
              </a:rPr>
              <a:t>implication for policy makers - financial literacy problem - more </a:t>
            </a:r>
            <a:r>
              <a:rPr lang="en-US" sz="2200" b="1" dirty="0" smtClean="0">
                <a:solidFill>
                  <a:srgbClr val="003F82"/>
                </a:solidFill>
              </a:rPr>
              <a:t>information</a:t>
            </a:r>
            <a:r>
              <a:rPr lang="en-US" sz="2200" dirty="0" smtClean="0">
                <a:solidFill>
                  <a:srgbClr val="003F82"/>
                </a:solidFill>
              </a:rPr>
              <a:t> or more </a:t>
            </a:r>
            <a:r>
              <a:rPr lang="en-US" sz="2200" b="1" dirty="0" smtClean="0">
                <a:solidFill>
                  <a:srgbClr val="003F82"/>
                </a:solidFill>
              </a:rPr>
              <a:t>regulation</a:t>
            </a:r>
            <a:r>
              <a:rPr lang="en-US" sz="2200" dirty="0" smtClean="0">
                <a:solidFill>
                  <a:srgbClr val="003F82"/>
                </a:solidFill>
              </a:rPr>
              <a:t> of financial markets and consumer protection?</a:t>
            </a:r>
          </a:p>
        </p:txBody>
      </p:sp>
    </p:spTree>
    <p:extLst>
      <p:ext uri="{BB962C8B-B14F-4D97-AF65-F5344CB8AC3E}">
        <p14:creationId xmlns:p14="http://schemas.microsoft.com/office/powerpoint/2010/main" val="379831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a:solidFill>
                  <a:schemeClr val="bg1"/>
                </a:solidFill>
              </a:rPr>
              <a:t>Higher School of Economics , </a:t>
            </a:r>
            <a:r>
              <a:rPr lang="en-US" sz="800">
                <a:solidFill>
                  <a:schemeClr val="bg1"/>
                </a:solidFill>
              </a:rPr>
              <a:t>Moscow</a:t>
            </a:r>
            <a:r>
              <a:rPr lang="ru-RU" sz="800">
                <a:solidFill>
                  <a:schemeClr val="bg1"/>
                </a:solidFill>
              </a:rPr>
              <a:t>, 201</a:t>
            </a:r>
            <a:r>
              <a:rPr lang="en-US" sz="800">
                <a:solidFill>
                  <a:schemeClr val="bg1"/>
                </a:solidFill>
              </a:rPr>
              <a:t>2</a:t>
            </a:r>
            <a:endParaRPr lang="ru-RU" sz="800">
              <a:solidFill>
                <a:schemeClr val="bg1"/>
              </a:solidFill>
            </a:endParaRPr>
          </a:p>
        </p:txBody>
      </p:sp>
      <p:sp>
        <p:nvSpPr>
          <p:cNvPr id="14339" name="Title 1"/>
          <p:cNvSpPr txBox="1">
            <a:spLocks/>
          </p:cNvSpPr>
          <p:nvPr/>
        </p:nvSpPr>
        <p:spPr bwMode="auto">
          <a:xfrm>
            <a:off x="1428750" y="428624"/>
            <a:ext cx="7936923" cy="693593"/>
          </a:xfrm>
          <a:prstGeom prst="rect">
            <a:avLst/>
          </a:prstGeom>
          <a:noFill/>
          <a:ln w="9525">
            <a:noFill/>
            <a:miter lim="800000"/>
            <a:headEnd/>
            <a:tailEnd/>
          </a:ln>
        </p:spPr>
        <p:txBody>
          <a:bodyPr anchor="ctr"/>
          <a:lstStyle/>
          <a:p>
            <a:r>
              <a:rPr lang="en-US" sz="2800" dirty="0" smtClean="0">
                <a:solidFill>
                  <a:schemeClr val="bg1"/>
                </a:solidFill>
                <a:latin typeface="Myriad Pro"/>
              </a:rPr>
              <a:t>The concept of strategy – theoretical definition </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Прямоугольник 1"/>
          <p:cNvSpPr/>
          <p:nvPr/>
        </p:nvSpPr>
        <p:spPr>
          <a:xfrm>
            <a:off x="255588" y="1440874"/>
            <a:ext cx="8306521" cy="4862870"/>
          </a:xfrm>
          <a:prstGeom prst="rect">
            <a:avLst/>
          </a:prstGeom>
        </p:spPr>
        <p:txBody>
          <a:bodyPr wrap="square">
            <a:spAutoFit/>
          </a:bodyPr>
          <a:lstStyle/>
          <a:p>
            <a:pPr>
              <a:spcBef>
                <a:spcPts val="600"/>
              </a:spcBef>
            </a:pPr>
            <a:r>
              <a:rPr lang="en-US" sz="2000" dirty="0" smtClean="0">
                <a:solidFill>
                  <a:schemeClr val="tx2"/>
                </a:solidFill>
              </a:rPr>
              <a:t>In sociology there is a number of different definitions of the concept ‘strategy’</a:t>
            </a:r>
            <a:endParaRPr lang="en-US" sz="2000" dirty="0" smtClean="0">
              <a:solidFill>
                <a:schemeClr val="tx2"/>
              </a:solidFill>
            </a:endParaRPr>
          </a:p>
          <a:p>
            <a:pPr marL="342900" indent="-342900">
              <a:spcBef>
                <a:spcPts val="600"/>
              </a:spcBef>
              <a:buFont typeface="Arial" pitchFamily="34" charset="0"/>
              <a:buChar char="•"/>
            </a:pPr>
            <a:r>
              <a:rPr lang="en-US" sz="2000" dirty="0" smtClean="0">
                <a:solidFill>
                  <a:schemeClr val="tx2"/>
                </a:solidFill>
              </a:rPr>
              <a:t>Crow (1989)  - </a:t>
            </a:r>
            <a:r>
              <a:rPr lang="en-US" sz="2000" dirty="0">
                <a:solidFill>
                  <a:schemeClr val="tx2"/>
                </a:solidFill>
              </a:rPr>
              <a:t>a strategy is a </a:t>
            </a:r>
            <a:r>
              <a:rPr lang="en-US" sz="2000" b="1" dirty="0">
                <a:solidFill>
                  <a:schemeClr val="tx2"/>
                </a:solidFill>
              </a:rPr>
              <a:t>conscious, purposeful and long-term </a:t>
            </a:r>
            <a:r>
              <a:rPr lang="en-US" sz="2000" b="1" dirty="0" smtClean="0">
                <a:solidFill>
                  <a:schemeClr val="tx2"/>
                </a:solidFill>
              </a:rPr>
              <a:t>action</a:t>
            </a:r>
            <a:r>
              <a:rPr lang="en-US" sz="2000" dirty="0" smtClean="0">
                <a:solidFill>
                  <a:schemeClr val="tx2"/>
                </a:solidFill>
              </a:rPr>
              <a:t>.</a:t>
            </a:r>
          </a:p>
          <a:p>
            <a:pPr marL="342900" indent="-342900">
              <a:spcBef>
                <a:spcPts val="600"/>
              </a:spcBef>
              <a:buFont typeface="Arial" pitchFamily="34" charset="0"/>
              <a:buChar char="•"/>
            </a:pPr>
            <a:r>
              <a:rPr lang="en-US" sz="2000" dirty="0" smtClean="0">
                <a:solidFill>
                  <a:schemeClr val="tx2"/>
                </a:solidFill>
              </a:rPr>
              <a:t>Knights </a:t>
            </a:r>
            <a:r>
              <a:rPr lang="en-US" sz="2000" dirty="0">
                <a:solidFill>
                  <a:schemeClr val="tx2"/>
                </a:solidFill>
              </a:rPr>
              <a:t>and Morgan </a:t>
            </a:r>
            <a:r>
              <a:rPr lang="en-US" sz="2000" dirty="0" smtClean="0">
                <a:solidFill>
                  <a:schemeClr val="tx2"/>
                </a:solidFill>
              </a:rPr>
              <a:t>(1990) - strategic </a:t>
            </a:r>
            <a:r>
              <a:rPr lang="en-US" sz="2000" dirty="0">
                <a:solidFill>
                  <a:schemeClr val="tx2"/>
                </a:solidFill>
              </a:rPr>
              <a:t>thinking and acting are conditioned by </a:t>
            </a:r>
            <a:r>
              <a:rPr lang="en-US" sz="2000" b="1" dirty="0" smtClean="0">
                <a:solidFill>
                  <a:schemeClr val="tx2"/>
                </a:solidFill>
              </a:rPr>
              <a:t>power</a:t>
            </a:r>
            <a:r>
              <a:rPr lang="en-US" sz="2000" dirty="0" smtClean="0">
                <a:solidFill>
                  <a:schemeClr val="tx2"/>
                </a:solidFill>
              </a:rPr>
              <a:t>. </a:t>
            </a:r>
          </a:p>
          <a:p>
            <a:pPr marL="342900" indent="-342900">
              <a:spcBef>
                <a:spcPts val="600"/>
              </a:spcBef>
              <a:buFont typeface="Arial" pitchFamily="34" charset="0"/>
              <a:buChar char="•"/>
            </a:pPr>
            <a:r>
              <a:rPr lang="en-US" sz="2000" dirty="0" smtClean="0">
                <a:solidFill>
                  <a:schemeClr val="tx2"/>
                </a:solidFill>
              </a:rPr>
              <a:t>Anderson </a:t>
            </a:r>
            <a:r>
              <a:rPr lang="en-US" sz="2000" dirty="0">
                <a:solidFill>
                  <a:schemeClr val="tx2"/>
                </a:solidFill>
              </a:rPr>
              <a:t>et al. </a:t>
            </a:r>
            <a:r>
              <a:rPr lang="en-US" sz="2000" dirty="0" smtClean="0">
                <a:solidFill>
                  <a:schemeClr val="tx2"/>
                </a:solidFill>
              </a:rPr>
              <a:t>(1994) - ‘</a:t>
            </a:r>
            <a:r>
              <a:rPr lang="en-US" sz="2000" b="1" dirty="0">
                <a:solidFill>
                  <a:schemeClr val="tx2"/>
                </a:solidFill>
              </a:rPr>
              <a:t>strategy</a:t>
            </a:r>
            <a:r>
              <a:rPr lang="en-US" sz="2000" dirty="0">
                <a:solidFill>
                  <a:schemeClr val="tx2"/>
                </a:solidFill>
              </a:rPr>
              <a:t>’ must be distinguished from ‘</a:t>
            </a:r>
            <a:r>
              <a:rPr lang="en-US" sz="2000" b="1" dirty="0" err="1">
                <a:solidFill>
                  <a:schemeClr val="tx2"/>
                </a:solidFill>
              </a:rPr>
              <a:t>behaviour</a:t>
            </a:r>
            <a:r>
              <a:rPr lang="en-US" sz="2000" dirty="0" smtClean="0">
                <a:solidFill>
                  <a:schemeClr val="tx2"/>
                </a:solidFill>
              </a:rPr>
              <a:t>’ -  </a:t>
            </a:r>
            <a:r>
              <a:rPr lang="en-US" sz="2000" dirty="0">
                <a:solidFill>
                  <a:schemeClr val="tx2"/>
                </a:solidFill>
              </a:rPr>
              <a:t>systems of </a:t>
            </a:r>
            <a:r>
              <a:rPr lang="en-US" sz="2000" b="1" dirty="0">
                <a:solidFill>
                  <a:schemeClr val="tx2"/>
                </a:solidFill>
              </a:rPr>
              <a:t>rationally grounded decisions </a:t>
            </a:r>
            <a:r>
              <a:rPr lang="en-US" sz="2000" dirty="0">
                <a:solidFill>
                  <a:schemeClr val="tx2"/>
                </a:solidFill>
              </a:rPr>
              <a:t>leading to desired medium- to long-term goals’ </a:t>
            </a:r>
            <a:endParaRPr lang="en-US" sz="2000" dirty="0" smtClean="0">
              <a:solidFill>
                <a:schemeClr val="tx2"/>
              </a:solidFill>
            </a:endParaRPr>
          </a:p>
          <a:p>
            <a:pPr>
              <a:spcBef>
                <a:spcPts val="600"/>
              </a:spcBef>
            </a:pPr>
            <a:endParaRPr lang="en-US" sz="2000" dirty="0" smtClean="0">
              <a:solidFill>
                <a:schemeClr val="tx2"/>
              </a:solidFill>
            </a:endParaRPr>
          </a:p>
          <a:p>
            <a:pPr>
              <a:spcBef>
                <a:spcPts val="600"/>
              </a:spcBef>
            </a:pPr>
            <a:r>
              <a:rPr lang="en-US" sz="2000" dirty="0" smtClean="0">
                <a:solidFill>
                  <a:schemeClr val="tx2"/>
                </a:solidFill>
              </a:rPr>
              <a:t>In </a:t>
            </a:r>
            <a:r>
              <a:rPr lang="en-US" sz="2000" dirty="0">
                <a:solidFill>
                  <a:schemeClr val="tx2"/>
                </a:solidFill>
              </a:rPr>
              <a:t>all mentioned definitions, it is </a:t>
            </a:r>
            <a:r>
              <a:rPr lang="en-US" sz="2000" dirty="0" err="1">
                <a:solidFill>
                  <a:schemeClr val="tx2"/>
                </a:solidFill>
              </a:rPr>
              <a:t>emphasised</a:t>
            </a:r>
            <a:r>
              <a:rPr lang="en-US" sz="2000" dirty="0">
                <a:solidFill>
                  <a:schemeClr val="tx2"/>
                </a:solidFill>
              </a:rPr>
              <a:t> that a strategic action is marked as a </a:t>
            </a:r>
            <a:r>
              <a:rPr lang="en-US" sz="2000" b="1" dirty="0">
                <a:solidFill>
                  <a:schemeClr val="tx2"/>
                </a:solidFill>
              </a:rPr>
              <a:t>long-term, goal-oriented, conscious, innovative, resourceful and powerful action</a:t>
            </a:r>
            <a:r>
              <a:rPr lang="en-US" sz="2000" dirty="0">
                <a:solidFill>
                  <a:schemeClr val="tx2"/>
                </a:solidFill>
              </a:rPr>
              <a:t>. </a:t>
            </a:r>
            <a:endParaRPr lang="en-US" sz="2000" dirty="0" smtClean="0">
              <a:solidFill>
                <a:schemeClr val="tx2"/>
              </a:solidFill>
            </a:endParaRPr>
          </a:p>
          <a:p>
            <a:pPr>
              <a:spcBef>
                <a:spcPts val="600"/>
              </a:spcBef>
            </a:pPr>
            <a:endParaRPr lang="ru-RU" sz="2000" dirty="0">
              <a:solidFill>
                <a:schemeClr val="tx2"/>
              </a:solidFill>
            </a:endParaRPr>
          </a:p>
        </p:txBody>
      </p:sp>
    </p:spTree>
    <p:extLst>
      <p:ext uri="{BB962C8B-B14F-4D97-AF65-F5344CB8AC3E}">
        <p14:creationId xmlns:p14="http://schemas.microsoft.com/office/powerpoint/2010/main" val="787183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a:solidFill>
                  <a:schemeClr val="bg1"/>
                </a:solidFill>
              </a:rPr>
              <a:t>Higher School of Economics , </a:t>
            </a:r>
            <a:r>
              <a:rPr lang="en-US" sz="800">
                <a:solidFill>
                  <a:schemeClr val="bg1"/>
                </a:solidFill>
              </a:rPr>
              <a:t>Moscow</a:t>
            </a:r>
            <a:r>
              <a:rPr lang="ru-RU" sz="800">
                <a:solidFill>
                  <a:schemeClr val="bg1"/>
                </a:solidFill>
              </a:rPr>
              <a:t>, 201</a:t>
            </a:r>
            <a:r>
              <a:rPr lang="en-US" sz="800">
                <a:solidFill>
                  <a:schemeClr val="bg1"/>
                </a:solidFill>
              </a:rPr>
              <a:t>2</a:t>
            </a:r>
            <a:endParaRPr lang="ru-RU" sz="800">
              <a:solidFill>
                <a:schemeClr val="bg1"/>
              </a:solidFill>
            </a:endParaRPr>
          </a:p>
        </p:txBody>
      </p:sp>
      <p:sp>
        <p:nvSpPr>
          <p:cNvPr id="14339" name="Title 1"/>
          <p:cNvSpPr txBox="1">
            <a:spLocks/>
          </p:cNvSpPr>
          <p:nvPr/>
        </p:nvSpPr>
        <p:spPr bwMode="auto">
          <a:xfrm>
            <a:off x="1428750" y="428624"/>
            <a:ext cx="7936923" cy="693593"/>
          </a:xfrm>
          <a:prstGeom prst="rect">
            <a:avLst/>
          </a:prstGeom>
          <a:noFill/>
          <a:ln w="9525">
            <a:noFill/>
            <a:miter lim="800000"/>
            <a:headEnd/>
            <a:tailEnd/>
          </a:ln>
        </p:spPr>
        <p:txBody>
          <a:bodyPr anchor="ctr"/>
          <a:lstStyle/>
          <a:p>
            <a:r>
              <a:rPr lang="en-US" sz="2800" dirty="0" smtClean="0">
                <a:solidFill>
                  <a:schemeClr val="bg1"/>
                </a:solidFill>
                <a:latin typeface="Myriad Pro"/>
              </a:rPr>
              <a:t>The concept of financial strategies</a:t>
            </a:r>
            <a:endParaRPr lang="en-US" sz="2800"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Прямоугольник 1"/>
          <p:cNvSpPr/>
          <p:nvPr/>
        </p:nvSpPr>
        <p:spPr>
          <a:xfrm>
            <a:off x="96982" y="1379577"/>
            <a:ext cx="9047018" cy="5093702"/>
          </a:xfrm>
          <a:prstGeom prst="rect">
            <a:avLst/>
          </a:prstGeom>
        </p:spPr>
        <p:txBody>
          <a:bodyPr wrap="square">
            <a:spAutoFit/>
          </a:bodyPr>
          <a:lstStyle/>
          <a:p>
            <a:pPr>
              <a:spcBef>
                <a:spcPts val="600"/>
              </a:spcBef>
            </a:pPr>
            <a:r>
              <a:rPr lang="en-US" sz="2000" dirty="0" smtClean="0">
                <a:solidFill>
                  <a:schemeClr val="tx2"/>
                </a:solidFill>
              </a:rPr>
              <a:t>To </a:t>
            </a:r>
            <a:r>
              <a:rPr lang="en-US" sz="2000" dirty="0">
                <a:solidFill>
                  <a:schemeClr val="tx2"/>
                </a:solidFill>
              </a:rPr>
              <a:t>base our conceptual enterprise on some sort of empirical basis, we use the data collected during focus group </a:t>
            </a:r>
            <a:r>
              <a:rPr lang="en-US" sz="2000" dirty="0" smtClean="0">
                <a:solidFill>
                  <a:schemeClr val="tx2"/>
                </a:solidFill>
              </a:rPr>
              <a:t>discussions (11). </a:t>
            </a:r>
          </a:p>
          <a:p>
            <a:pPr>
              <a:spcBef>
                <a:spcPts val="0"/>
              </a:spcBef>
            </a:pPr>
            <a:r>
              <a:rPr lang="en-US" sz="2000" dirty="0" smtClean="0">
                <a:solidFill>
                  <a:schemeClr val="tx2"/>
                </a:solidFill>
              </a:rPr>
              <a:t>	October 2010 </a:t>
            </a:r>
          </a:p>
          <a:p>
            <a:pPr>
              <a:spcBef>
                <a:spcPts val="0"/>
              </a:spcBef>
            </a:pPr>
            <a:r>
              <a:rPr lang="en-US" sz="2000" dirty="0" smtClean="0">
                <a:solidFill>
                  <a:schemeClr val="tx2"/>
                </a:solidFill>
              </a:rPr>
              <a:t>		6 focus-group </a:t>
            </a:r>
            <a:r>
              <a:rPr lang="en-US" sz="2000" dirty="0">
                <a:solidFill>
                  <a:schemeClr val="tx2"/>
                </a:solidFill>
              </a:rPr>
              <a:t>discussions with the middle class urban residents </a:t>
            </a:r>
            <a:endParaRPr lang="en-US" sz="2000" dirty="0" smtClean="0">
              <a:solidFill>
                <a:schemeClr val="tx2"/>
              </a:solidFill>
            </a:endParaRPr>
          </a:p>
          <a:p>
            <a:pPr>
              <a:spcBef>
                <a:spcPts val="0"/>
              </a:spcBef>
            </a:pPr>
            <a:r>
              <a:rPr lang="en-US" sz="2000" dirty="0" smtClean="0">
                <a:solidFill>
                  <a:schemeClr val="tx2"/>
                </a:solidFill>
              </a:rPr>
              <a:t>	November </a:t>
            </a:r>
            <a:r>
              <a:rPr lang="en-US" sz="2000" dirty="0">
                <a:solidFill>
                  <a:schemeClr val="tx2"/>
                </a:solidFill>
              </a:rPr>
              <a:t>2011 </a:t>
            </a:r>
            <a:endParaRPr lang="en-US" sz="2000" dirty="0" smtClean="0">
              <a:solidFill>
                <a:schemeClr val="tx2"/>
              </a:solidFill>
            </a:endParaRPr>
          </a:p>
          <a:p>
            <a:pPr>
              <a:spcBef>
                <a:spcPts val="0"/>
              </a:spcBef>
            </a:pPr>
            <a:r>
              <a:rPr lang="en-US" sz="2000" dirty="0" smtClean="0">
                <a:solidFill>
                  <a:schemeClr val="tx2"/>
                </a:solidFill>
              </a:rPr>
              <a:t>		3 focus-group with </a:t>
            </a:r>
            <a:r>
              <a:rPr lang="en-US" sz="2000" dirty="0">
                <a:solidFill>
                  <a:schemeClr val="tx2"/>
                </a:solidFill>
              </a:rPr>
              <a:t>the middle class urban residents   </a:t>
            </a:r>
          </a:p>
          <a:p>
            <a:pPr>
              <a:spcBef>
                <a:spcPts val="0"/>
              </a:spcBef>
            </a:pPr>
            <a:r>
              <a:rPr lang="en-US" sz="2000" dirty="0" smtClean="0">
                <a:solidFill>
                  <a:schemeClr val="tx2"/>
                </a:solidFill>
              </a:rPr>
              <a:t>		2 </a:t>
            </a:r>
            <a:r>
              <a:rPr lang="en-US" sz="2000" dirty="0">
                <a:solidFill>
                  <a:schemeClr val="tx2"/>
                </a:solidFill>
              </a:rPr>
              <a:t>focus-group discussions </a:t>
            </a:r>
            <a:r>
              <a:rPr lang="en-US" sz="2000" dirty="0" smtClean="0">
                <a:solidFill>
                  <a:schemeClr val="tx2"/>
                </a:solidFill>
              </a:rPr>
              <a:t>with </a:t>
            </a:r>
            <a:r>
              <a:rPr lang="en-US" sz="2000" dirty="0">
                <a:solidFill>
                  <a:schemeClr val="tx2"/>
                </a:solidFill>
              </a:rPr>
              <a:t>the low class urban residents </a:t>
            </a:r>
            <a:endParaRPr lang="en-US" sz="2000" dirty="0" smtClean="0">
              <a:solidFill>
                <a:schemeClr val="tx2"/>
              </a:solidFill>
            </a:endParaRPr>
          </a:p>
          <a:p>
            <a:pPr>
              <a:spcBef>
                <a:spcPts val="600"/>
              </a:spcBef>
            </a:pPr>
            <a:r>
              <a:rPr lang="en-US" sz="2000" dirty="0" smtClean="0">
                <a:solidFill>
                  <a:schemeClr val="tx2"/>
                </a:solidFill>
              </a:rPr>
              <a:t>The </a:t>
            </a:r>
            <a:r>
              <a:rPr lang="en-US" sz="2000" dirty="0">
                <a:solidFill>
                  <a:schemeClr val="tx2"/>
                </a:solidFill>
              </a:rPr>
              <a:t>aim of these focus </a:t>
            </a:r>
            <a:r>
              <a:rPr lang="en-US" sz="2000" dirty="0" smtClean="0">
                <a:solidFill>
                  <a:schemeClr val="tx2"/>
                </a:solidFill>
              </a:rPr>
              <a:t>groups:</a:t>
            </a:r>
          </a:p>
          <a:p>
            <a:pPr marL="342900" indent="-342900">
              <a:spcBef>
                <a:spcPts val="600"/>
              </a:spcBef>
              <a:buFont typeface="Arial" pitchFamily="34" charset="0"/>
              <a:buChar char="•"/>
            </a:pPr>
            <a:r>
              <a:rPr lang="en-US" sz="2000" dirty="0" smtClean="0">
                <a:solidFill>
                  <a:schemeClr val="tx2"/>
                </a:solidFill>
              </a:rPr>
              <a:t>to </a:t>
            </a:r>
            <a:r>
              <a:rPr lang="en-US" sz="2000" dirty="0">
                <a:solidFill>
                  <a:schemeClr val="tx2"/>
                </a:solidFill>
              </a:rPr>
              <a:t>find out how people themselves define what financial strategy is, </a:t>
            </a:r>
            <a:endParaRPr lang="en-US" sz="2000" dirty="0" smtClean="0">
              <a:solidFill>
                <a:schemeClr val="tx2"/>
              </a:solidFill>
            </a:endParaRPr>
          </a:p>
          <a:p>
            <a:pPr marL="342900" indent="-342900">
              <a:spcBef>
                <a:spcPts val="600"/>
              </a:spcBef>
              <a:buFont typeface="Arial" pitchFamily="34" charset="0"/>
              <a:buChar char="•"/>
            </a:pPr>
            <a:r>
              <a:rPr lang="en-US" sz="2000" dirty="0" smtClean="0">
                <a:solidFill>
                  <a:schemeClr val="tx2"/>
                </a:solidFill>
              </a:rPr>
              <a:t>what </a:t>
            </a:r>
            <a:r>
              <a:rPr lang="en-US" sz="2000" dirty="0">
                <a:solidFill>
                  <a:schemeClr val="tx2"/>
                </a:solidFill>
              </a:rPr>
              <a:t>people consider to be the main elements of financial strategies, </a:t>
            </a:r>
            <a:endParaRPr lang="en-US" sz="2000" dirty="0" smtClean="0">
              <a:solidFill>
                <a:schemeClr val="tx2"/>
              </a:solidFill>
            </a:endParaRPr>
          </a:p>
          <a:p>
            <a:pPr marL="342900" indent="-342900">
              <a:spcBef>
                <a:spcPts val="600"/>
              </a:spcBef>
              <a:buFont typeface="Arial" pitchFamily="34" charset="0"/>
              <a:buChar char="•"/>
            </a:pPr>
            <a:r>
              <a:rPr lang="en-US" sz="2000" dirty="0" smtClean="0">
                <a:solidFill>
                  <a:schemeClr val="tx2"/>
                </a:solidFill>
              </a:rPr>
              <a:t>how </a:t>
            </a:r>
            <a:r>
              <a:rPr lang="en-US" sz="2000" dirty="0">
                <a:solidFill>
                  <a:schemeClr val="tx2"/>
                </a:solidFill>
              </a:rPr>
              <a:t>they distinguish between strategic and non-strategic types of financial behavior, </a:t>
            </a:r>
            <a:endParaRPr lang="en-US" sz="2000" dirty="0" smtClean="0">
              <a:solidFill>
                <a:schemeClr val="tx2"/>
              </a:solidFill>
            </a:endParaRPr>
          </a:p>
          <a:p>
            <a:pPr marL="342900" indent="-342900">
              <a:spcBef>
                <a:spcPts val="600"/>
              </a:spcBef>
              <a:buFont typeface="Arial" pitchFamily="34" charset="0"/>
              <a:buChar char="•"/>
            </a:pPr>
            <a:r>
              <a:rPr lang="en-US" sz="2000" dirty="0" smtClean="0">
                <a:solidFill>
                  <a:schemeClr val="tx2"/>
                </a:solidFill>
              </a:rPr>
              <a:t>which </a:t>
            </a:r>
            <a:r>
              <a:rPr lang="en-US" sz="2000" dirty="0">
                <a:solidFill>
                  <a:schemeClr val="tx2"/>
                </a:solidFill>
              </a:rPr>
              <a:t>factors they think can facilitate the implementation of financial strategies, and which ones constrain them and force them to behave non-strategically. </a:t>
            </a:r>
            <a:endParaRPr lang="ru-RU" sz="2000" dirty="0">
              <a:solidFill>
                <a:schemeClr val="tx2"/>
              </a:solidFill>
            </a:endParaRPr>
          </a:p>
        </p:txBody>
      </p:sp>
    </p:spTree>
    <p:extLst>
      <p:ext uri="{BB962C8B-B14F-4D97-AF65-F5344CB8AC3E}">
        <p14:creationId xmlns:p14="http://schemas.microsoft.com/office/powerpoint/2010/main" val="903472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667</TotalTime>
  <Words>1324</Words>
  <Application>Microsoft Office PowerPoint</Application>
  <PresentationFormat>Экран (4:3)</PresentationFormat>
  <Paragraphs>189</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Office Theme</vt:lpstr>
      <vt:lpstr>Individual and household financial strategies: theoretical and operational definitions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vkremlev</dc:creator>
  <cp:lastModifiedBy>Olga</cp:lastModifiedBy>
  <cp:revision>52</cp:revision>
  <dcterms:created xsi:type="dcterms:W3CDTF">2010-09-30T07:07:58Z</dcterms:created>
  <dcterms:modified xsi:type="dcterms:W3CDTF">2012-02-21T11:17:52Z</dcterms:modified>
</cp:coreProperties>
</file>